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4" r:id="rId1"/>
  </p:sldMasterIdLst>
  <p:sldIdLst>
    <p:sldId id="256" r:id="rId2"/>
    <p:sldId id="266" r:id="rId3"/>
    <p:sldId id="257" r:id="rId4"/>
    <p:sldId id="277" r:id="rId5"/>
    <p:sldId id="311" r:id="rId6"/>
    <p:sldId id="274" r:id="rId7"/>
    <p:sldId id="314" r:id="rId8"/>
    <p:sldId id="315" r:id="rId9"/>
    <p:sldId id="321" r:id="rId10"/>
    <p:sldId id="322" r:id="rId11"/>
    <p:sldId id="312" r:id="rId12"/>
    <p:sldId id="329" r:id="rId13"/>
    <p:sldId id="313" r:id="rId14"/>
    <p:sldId id="316" r:id="rId15"/>
    <p:sldId id="325" r:id="rId16"/>
    <p:sldId id="320" r:id="rId17"/>
    <p:sldId id="317" r:id="rId18"/>
    <p:sldId id="275" r:id="rId19"/>
    <p:sldId id="276" r:id="rId20"/>
    <p:sldId id="288" r:id="rId21"/>
    <p:sldId id="258" r:id="rId22"/>
    <p:sldId id="271" r:id="rId23"/>
    <p:sldId id="272" r:id="rId24"/>
    <p:sldId id="273" r:id="rId25"/>
    <p:sldId id="267" r:id="rId26"/>
    <p:sldId id="268" r:id="rId27"/>
    <p:sldId id="289" r:id="rId28"/>
    <p:sldId id="290" r:id="rId29"/>
    <p:sldId id="291" r:id="rId30"/>
    <p:sldId id="269" r:id="rId31"/>
    <p:sldId id="302" r:id="rId32"/>
    <p:sldId id="303" r:id="rId33"/>
    <p:sldId id="305" r:id="rId34"/>
    <p:sldId id="304" r:id="rId35"/>
    <p:sldId id="306" r:id="rId36"/>
    <p:sldId id="307" r:id="rId37"/>
    <p:sldId id="308" r:id="rId38"/>
    <p:sldId id="270" r:id="rId39"/>
    <p:sldId id="292" r:id="rId40"/>
    <p:sldId id="293" r:id="rId41"/>
    <p:sldId id="294" r:id="rId42"/>
    <p:sldId id="300" r:id="rId43"/>
    <p:sldId id="310" r:id="rId44"/>
    <p:sldId id="295" r:id="rId45"/>
    <p:sldId id="296" r:id="rId46"/>
    <p:sldId id="309" r:id="rId47"/>
    <p:sldId id="299" r:id="rId48"/>
    <p:sldId id="328" r:id="rId49"/>
    <p:sldId id="324" r:id="rId50"/>
    <p:sldId id="327" r:id="rId51"/>
    <p:sldId id="326" r:id="rId52"/>
    <p:sldId id="297" r:id="rId5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073" autoAdjust="0"/>
    <p:restoredTop sz="94660"/>
  </p:normalViewPr>
  <p:slideViewPr>
    <p:cSldViewPr snapToGrid="0" snapToObjects="1">
      <p:cViewPr varScale="1">
        <p:scale>
          <a:sx n="39" d="100"/>
          <a:sy n="39" d="100"/>
        </p:scale>
        <p:origin x="-1376"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printerSettings" Target="printerSettings/printerSettings1.bin"/><Relationship Id="rId55" Type="http://schemas.openxmlformats.org/officeDocument/2006/relationships/presProps" Target="presProps.xml"/><Relationship Id="rId56" Type="http://schemas.openxmlformats.org/officeDocument/2006/relationships/viewProps" Target="viewProps.xml"/><Relationship Id="rId57" Type="http://schemas.openxmlformats.org/officeDocument/2006/relationships/theme" Target="theme/theme1.xml"/><Relationship Id="rId58" Type="http://schemas.openxmlformats.org/officeDocument/2006/relationships/tableStyles" Target="tableStyle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p:nvSpPr>
        <p:spPr>
          <a:xfrm>
            <a:off x="1328166" y="1295400"/>
            <a:ext cx="6487668" cy="3152887"/>
          </a:xfrm>
          <a:prstGeom prst="rect">
            <a:avLst/>
          </a:prstGeom>
          <a:ln w="3175">
            <a:solidFill>
              <a:schemeClr val="bg1"/>
            </a:solidFill>
          </a:ln>
          <a:effectLst>
            <a:outerShdw blurRad="63500" sx="100500" sy="100500" algn="ctr" rotWithShape="0">
              <a:prstClr val="black">
                <a:alpha val="50000"/>
              </a:prstClr>
            </a:outerShdw>
          </a:effectLst>
        </p:spPr>
        <p:txBody>
          <a:bodyPr vert="horz" lIns="91440" tIns="45720" rIns="91440" bIns="45720" rtlCol="0">
            <a:normAutofit/>
          </a:bodyPr>
          <a:lstStyle/>
          <a:p>
            <a:pPr marL="0" indent="0" algn="l" defTabSz="914400" rtl="0" eaLnBrk="1" latinLnBrk="0" hangingPunct="1">
              <a:spcBef>
                <a:spcPts val="2000"/>
              </a:spcBef>
              <a:buClr>
                <a:schemeClr val="accent1">
                  <a:lumMod val="60000"/>
                  <a:lumOff val="40000"/>
                </a:schemeClr>
              </a:buClr>
              <a:buSzPct val="110000"/>
              <a:buFont typeface="Wingdings 2" pitchFamily="18" charset="2"/>
              <a:buNone/>
            </a:pPr>
            <a:endParaRPr sz="3200" kern="1200">
              <a:solidFill>
                <a:schemeClr val="tx1">
                  <a:lumMod val="65000"/>
                  <a:lumOff val="35000"/>
                </a:schemeClr>
              </a:solidFill>
              <a:latin typeface="+mn-lt"/>
              <a:ea typeface="+mn-ea"/>
              <a:cs typeface="+mn-cs"/>
            </a:endParaRPr>
          </a:p>
        </p:txBody>
      </p:sp>
      <p:sp>
        <p:nvSpPr>
          <p:cNvPr id="2" name="Title 1"/>
          <p:cNvSpPr>
            <a:spLocks noGrp="1"/>
          </p:cNvSpPr>
          <p:nvPr>
            <p:ph type="ctrTitle"/>
          </p:nvPr>
        </p:nvSpPr>
        <p:spPr>
          <a:xfrm>
            <a:off x="1322921" y="1523999"/>
            <a:ext cx="6498158" cy="1724867"/>
          </a:xfrm>
        </p:spPr>
        <p:txBody>
          <a:bodyPr vert="horz" lIns="91440" tIns="45720" rIns="91440" bIns="45720" rtlCol="0" anchor="b" anchorCtr="0">
            <a:noAutofit/>
          </a:bodyPr>
          <a:lstStyle>
            <a:lvl1pPr marL="0" indent="0" algn="ctr" defTabSz="914400" rtl="0" eaLnBrk="1" latinLnBrk="0" hangingPunct="1">
              <a:spcBef>
                <a:spcPct val="0"/>
              </a:spcBef>
              <a:buClr>
                <a:schemeClr val="accent1">
                  <a:lumMod val="60000"/>
                  <a:lumOff val="40000"/>
                </a:schemeClr>
              </a:buClr>
              <a:buSzPct val="110000"/>
              <a:buFont typeface="Wingdings 2" pitchFamily="18" charset="2"/>
              <a:buNone/>
              <a:defRPr sz="4600" kern="1200">
                <a:solidFill>
                  <a:schemeClr val="accent1"/>
                </a:solidFill>
                <a:latin typeface="+mj-lt"/>
                <a:ea typeface="+mj-ea"/>
                <a:cs typeface="+mj-cs"/>
              </a:defRPr>
            </a:lvl1pPr>
          </a:lstStyle>
          <a:p>
            <a:r>
              <a:rPr lang="en-US" smtClean="0"/>
              <a:t>Click to edit Master title style</a:t>
            </a:r>
            <a:endParaRPr/>
          </a:p>
        </p:txBody>
      </p:sp>
      <p:sp>
        <p:nvSpPr>
          <p:cNvPr id="3" name="Subtitle 2"/>
          <p:cNvSpPr>
            <a:spLocks noGrp="1"/>
          </p:cNvSpPr>
          <p:nvPr>
            <p:ph type="subTitle" idx="1"/>
          </p:nvPr>
        </p:nvSpPr>
        <p:spPr>
          <a:xfrm>
            <a:off x="1322921" y="3299012"/>
            <a:ext cx="6498159" cy="916641"/>
          </a:xfrm>
        </p:spPr>
        <p:txBody>
          <a:bodyPr vert="horz" lIns="91440" tIns="45720" rIns="91440" bIns="45720" rtlCol="0">
            <a:normAutofit/>
          </a:bodyPr>
          <a:lstStyle>
            <a:lvl1pPr marL="0" indent="0" algn="ctr" defTabSz="914400" rtl="0" eaLnBrk="1" latinLnBrk="0" hangingPunct="1">
              <a:spcBef>
                <a:spcPts val="300"/>
              </a:spcBef>
              <a:buClr>
                <a:schemeClr val="accent1">
                  <a:lumMod val="60000"/>
                  <a:lumOff val="40000"/>
                </a:schemeClr>
              </a:buClr>
              <a:buSzPct val="110000"/>
              <a:buFont typeface="Wingdings 2" pitchFamily="18" charset="2"/>
              <a:buNone/>
              <a:defRPr sz="1800" kern="1200">
                <a:solidFill>
                  <a:schemeClr val="tx1">
                    <a:tint val="7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p:txBody>
          <a:bodyPr/>
          <a:lstStyle/>
          <a:p>
            <a:fld id="{5078AEA7-3A94-4345-8BC3-32B16CA03233}" type="datetimeFigureOut">
              <a:rPr lang="en-US" smtClean="0"/>
              <a:t>5/2/13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2F8FDBE-270D-F44C-A346-E34453B3E3BE}"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3398" y="611872"/>
            <a:ext cx="4079545" cy="1162050"/>
          </a:xfrm>
        </p:spPr>
        <p:txBody>
          <a:bodyPr anchor="b"/>
          <a:lstStyle>
            <a:lvl1pPr algn="ctr">
              <a:defRPr sz="3600" b="0"/>
            </a:lvl1pPr>
          </a:lstStyle>
          <a:p>
            <a:r>
              <a:rPr lang="en-US" smtClean="0"/>
              <a:t>Click to edit Master title style</a:t>
            </a:r>
            <a:endParaRPr/>
          </a:p>
        </p:txBody>
      </p:sp>
      <p:sp>
        <p:nvSpPr>
          <p:cNvPr id="4" name="Text Placeholder 3"/>
          <p:cNvSpPr>
            <a:spLocks noGrp="1"/>
          </p:cNvSpPr>
          <p:nvPr>
            <p:ph type="body" sz="half" idx="2"/>
          </p:nvPr>
        </p:nvSpPr>
        <p:spPr>
          <a:xfrm>
            <a:off x="533398" y="1787856"/>
            <a:ext cx="4079545" cy="3720152"/>
          </a:xfrm>
        </p:spPr>
        <p:txBody>
          <a:bodyPr>
            <a:normAutofit/>
          </a:bodyPr>
          <a:lstStyle>
            <a:lvl1pPr marL="0" indent="0" algn="ctr">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078AEA7-3A94-4345-8BC3-32B16CA03233}" type="datetimeFigureOut">
              <a:rPr lang="en-US" smtClean="0"/>
              <a:t>5/2/13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2F8FDBE-270D-F44C-A346-E34453B3E3BE}" type="slidenum">
              <a:rPr lang="en-US" smtClean="0"/>
              <a:t>‹#›</a:t>
            </a:fld>
            <a:endParaRPr lang="en-US"/>
          </a:p>
        </p:txBody>
      </p:sp>
      <p:sp>
        <p:nvSpPr>
          <p:cNvPr id="8" name="Picture Placeholder 2"/>
          <p:cNvSpPr>
            <a:spLocks noGrp="1"/>
          </p:cNvSpPr>
          <p:nvPr>
            <p:ph type="pic" idx="1"/>
          </p:nvPr>
        </p:nvSpPr>
        <p:spPr>
          <a:xfrm>
            <a:off x="5090617" y="359392"/>
            <a:ext cx="3657600" cy="5318077"/>
          </a:xfrm>
          <a:ln w="3175">
            <a:solidFill>
              <a:schemeClr val="bg1"/>
            </a:solidFill>
          </a:ln>
          <a:effectLst>
            <a:outerShdw blurRad="63500" sx="100500" sy="100500" algn="ctr" rotWithShape="0">
              <a:prstClr val="black">
                <a:alpha val="50000"/>
              </a:prstClr>
            </a:outerShdw>
          </a:effectLst>
        </p:spPr>
        <p:txBody>
          <a:bodyPr vert="horz" lIns="91440" tIns="45720" rIns="91440" bIns="45720" rtlCol="0">
            <a:normAutofit/>
          </a:bodyPr>
          <a:lstStyle>
            <a:lvl1pPr marL="0" indent="0" algn="l" defTabSz="914400" rtl="0" eaLnBrk="1" latinLnBrk="0" hangingPunct="1">
              <a:spcBef>
                <a:spcPts val="2000"/>
              </a:spcBef>
              <a:buClr>
                <a:schemeClr val="accent1">
                  <a:lumMod val="60000"/>
                  <a:lumOff val="40000"/>
                </a:schemeClr>
              </a:buClr>
              <a:buSzPct val="110000"/>
              <a:buFont typeface="Wingdings 2" pitchFamily="18" charset="2"/>
              <a:buNone/>
              <a:defRPr sz="3200" kern="1200">
                <a:solidFill>
                  <a:schemeClr val="tx1">
                    <a:lumMod val="65000"/>
                    <a:lumOff val="35000"/>
                  </a:schemeClr>
                </a:solidFill>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5078AEA7-3A94-4345-8BC3-32B16CA03233}" type="datetimeFigureOut">
              <a:rPr lang="en-US" smtClean="0"/>
              <a:t>5/2/13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2F8FDBE-270D-F44C-A346-E34453B3E3BE}"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69792" y="368301"/>
            <a:ext cx="1524000" cy="5575300"/>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549274" y="368301"/>
            <a:ext cx="6689726" cy="5575300"/>
          </a:xfrm>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5078AEA7-3A94-4345-8BC3-32B16CA03233}" type="datetimeFigureOut">
              <a:rPr lang="en-US" smtClean="0"/>
              <a:t>5/2/13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2F8FDBE-270D-F44C-A346-E34453B3E3BE}"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5078AEA7-3A94-4345-8BC3-32B16CA03233}" type="datetimeFigureOut">
              <a:rPr lang="en-US" smtClean="0"/>
              <a:t>5/2/13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2F8FDBE-270D-F44C-A346-E34453B3E3BE}"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with Picture">
    <p:spTree>
      <p:nvGrpSpPr>
        <p:cNvPr id="1" name=""/>
        <p:cNvGrpSpPr/>
        <p:nvPr/>
      </p:nvGrpSpPr>
      <p:grpSpPr>
        <a:xfrm>
          <a:off x="0" y="0"/>
          <a:ext cx="0" cy="0"/>
          <a:chOff x="0" y="0"/>
          <a:chExt cx="0" cy="0"/>
        </a:xfrm>
      </p:grpSpPr>
      <p:sp>
        <p:nvSpPr>
          <p:cNvPr id="2" name="Title 1"/>
          <p:cNvSpPr>
            <a:spLocks noGrp="1"/>
          </p:cNvSpPr>
          <p:nvPr>
            <p:ph type="ctrTitle"/>
          </p:nvPr>
        </p:nvSpPr>
        <p:spPr>
          <a:xfrm>
            <a:off x="363538" y="3352801"/>
            <a:ext cx="8416925" cy="1470025"/>
          </a:xfrm>
        </p:spPr>
        <p:txBody>
          <a:bodyPr/>
          <a:lstStyle/>
          <a:p>
            <a:r>
              <a:rPr lang="en-US" smtClean="0"/>
              <a:t>Click to edit Master title style</a:t>
            </a:r>
            <a:endParaRPr dirty="0"/>
          </a:p>
        </p:txBody>
      </p:sp>
      <p:sp>
        <p:nvSpPr>
          <p:cNvPr id="3" name="Subtitle 2"/>
          <p:cNvSpPr>
            <a:spLocks noGrp="1"/>
          </p:cNvSpPr>
          <p:nvPr>
            <p:ph type="subTitle" idx="1"/>
          </p:nvPr>
        </p:nvSpPr>
        <p:spPr>
          <a:xfrm>
            <a:off x="363538" y="4771029"/>
            <a:ext cx="8416925" cy="972671"/>
          </a:xfrm>
        </p:spPr>
        <p:txBody>
          <a:bodyPr>
            <a:normAutofit/>
          </a:bodyPr>
          <a:lstStyle>
            <a:lvl1pPr marL="0" indent="0" algn="ctr">
              <a:spcBef>
                <a:spcPts val="300"/>
              </a:spcBef>
              <a:buNone/>
              <a:defRPr sz="1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p:txBody>
          <a:bodyPr/>
          <a:lstStyle/>
          <a:p>
            <a:fld id="{5078AEA7-3A94-4345-8BC3-32B16CA03233}" type="datetimeFigureOut">
              <a:rPr lang="en-US" smtClean="0"/>
              <a:t>5/2/13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2F8FDBE-270D-F44C-A346-E34453B3E3BE}" type="slidenum">
              <a:rPr lang="en-US" smtClean="0"/>
              <a:t>‹#›</a:t>
            </a:fld>
            <a:endParaRPr lang="en-US"/>
          </a:p>
        </p:txBody>
      </p:sp>
      <p:sp>
        <p:nvSpPr>
          <p:cNvPr id="9" name="Picture Placeholder 2"/>
          <p:cNvSpPr>
            <a:spLocks noGrp="1"/>
          </p:cNvSpPr>
          <p:nvPr>
            <p:ph type="pic" idx="13"/>
          </p:nvPr>
        </p:nvSpPr>
        <p:spPr>
          <a:xfrm>
            <a:off x="370980" y="363538"/>
            <a:ext cx="8402040" cy="2836862"/>
          </a:xfrm>
          <a:ln w="3175">
            <a:solidFill>
              <a:schemeClr val="bg1"/>
            </a:solidFill>
          </a:ln>
          <a:effectLst>
            <a:outerShdw blurRad="63500" sx="100500" sy="100500" algn="ctr" rotWithShape="0">
              <a:prstClr val="black">
                <a:alpha val="50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49275" y="2403144"/>
            <a:ext cx="8056563" cy="1362075"/>
          </a:xfrm>
        </p:spPr>
        <p:txBody>
          <a:bodyPr anchor="b" anchorCtr="0"/>
          <a:lstStyle>
            <a:lvl1pPr algn="ctr">
              <a:defRPr sz="4600" b="0" cap="none" baseline="0"/>
            </a:lvl1pPr>
          </a:lstStyle>
          <a:p>
            <a:r>
              <a:rPr lang="en-US" smtClean="0"/>
              <a:t>Click to edit Master title style</a:t>
            </a:r>
            <a:endParaRPr/>
          </a:p>
        </p:txBody>
      </p:sp>
      <p:sp>
        <p:nvSpPr>
          <p:cNvPr id="3" name="Text Placeholder 2"/>
          <p:cNvSpPr>
            <a:spLocks noGrp="1"/>
          </p:cNvSpPr>
          <p:nvPr>
            <p:ph type="body" idx="1"/>
          </p:nvPr>
        </p:nvSpPr>
        <p:spPr>
          <a:xfrm>
            <a:off x="549275" y="3736005"/>
            <a:ext cx="8056563" cy="1500187"/>
          </a:xfrm>
        </p:spPr>
        <p:txBody>
          <a:bodyPr anchor="t" anchorCtr="0">
            <a:normAutofit/>
          </a:bodyPr>
          <a:lstStyle>
            <a:lvl1pPr marL="0" indent="0" algn="ctr">
              <a:spcBef>
                <a:spcPts val="300"/>
              </a:spcBef>
              <a:buNone/>
              <a:defRPr sz="18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078AEA7-3A94-4345-8BC3-32B16CA03233}" type="datetimeFigureOut">
              <a:rPr lang="en-US" smtClean="0"/>
              <a:t>5/2/13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2F8FDBE-270D-F44C-A346-E34453B3E3BE}"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49275" y="107576"/>
            <a:ext cx="8042276" cy="1336956"/>
          </a:xfrm>
        </p:spPr>
        <p:txBody>
          <a:bodyPr/>
          <a:lstStyle/>
          <a:p>
            <a:r>
              <a:rPr lang="en-US" smtClean="0"/>
              <a:t>Click to edit Master title style</a:t>
            </a:r>
            <a:endParaRPr/>
          </a:p>
        </p:txBody>
      </p:sp>
      <p:sp>
        <p:nvSpPr>
          <p:cNvPr id="3" name="Content Placeholder 2"/>
          <p:cNvSpPr>
            <a:spLocks noGrp="1"/>
          </p:cNvSpPr>
          <p:nvPr>
            <p:ph sz="half" idx="1"/>
          </p:nvPr>
        </p:nvSpPr>
        <p:spPr>
          <a:xfrm>
            <a:off x="549275" y="1600201"/>
            <a:ext cx="3840480" cy="4343400"/>
          </a:xfrm>
        </p:spPr>
        <p:txBody>
          <a:bodyPr>
            <a:normAutofit/>
          </a:bodyPr>
          <a:lstStyle>
            <a:lvl1pPr>
              <a:spcBef>
                <a:spcPts val="1600"/>
              </a:spcBef>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Content Placeholder 3"/>
          <p:cNvSpPr>
            <a:spLocks noGrp="1"/>
          </p:cNvSpPr>
          <p:nvPr>
            <p:ph sz="half" idx="2"/>
          </p:nvPr>
        </p:nvSpPr>
        <p:spPr>
          <a:xfrm>
            <a:off x="4751071" y="1600201"/>
            <a:ext cx="3840480" cy="4343400"/>
          </a:xfrm>
        </p:spPr>
        <p:txBody>
          <a:bodyPr>
            <a:normAutofit/>
          </a:bodyPr>
          <a:lstStyle>
            <a:lvl1pPr>
              <a:spcBef>
                <a:spcPts val="1600"/>
              </a:spcBef>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5078AEA7-3A94-4345-8BC3-32B16CA03233}" type="datetimeFigureOut">
              <a:rPr lang="en-US" smtClean="0"/>
              <a:t>5/2/13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2F8FDBE-270D-F44C-A346-E34453B3E3BE}"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49274" y="107576"/>
            <a:ext cx="8042276" cy="1336956"/>
          </a:xfrm>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549274" y="1453224"/>
            <a:ext cx="3840480" cy="750887"/>
          </a:xfrm>
        </p:spPr>
        <p:txBody>
          <a:bodyPr anchor="b">
            <a:noAutofit/>
          </a:bodyPr>
          <a:lstStyle>
            <a:lvl1pPr marL="0" indent="0" algn="ctr">
              <a:spcBef>
                <a:spcPts val="0"/>
              </a:spcBef>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49274" y="2347415"/>
            <a:ext cx="3840480" cy="3596185"/>
          </a:xfrm>
        </p:spPr>
        <p:txBody>
          <a:bodyPr>
            <a:normAutofit/>
          </a:bodyPr>
          <a:lstStyle>
            <a:lvl1pPr>
              <a:spcBef>
                <a:spcPts val="1600"/>
              </a:spcBef>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Text Placeholder 4"/>
          <p:cNvSpPr>
            <a:spLocks noGrp="1"/>
          </p:cNvSpPr>
          <p:nvPr>
            <p:ph type="body" sz="quarter" idx="3"/>
          </p:nvPr>
        </p:nvSpPr>
        <p:spPr>
          <a:xfrm>
            <a:off x="4751070" y="1453224"/>
            <a:ext cx="3840480" cy="750887"/>
          </a:xfrm>
        </p:spPr>
        <p:txBody>
          <a:bodyPr anchor="b">
            <a:noAutofit/>
          </a:bodyPr>
          <a:lstStyle>
            <a:lvl1pPr marL="0" indent="0" algn="ctr">
              <a:spcBef>
                <a:spcPts val="0"/>
              </a:spcBef>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1070" y="2347415"/>
            <a:ext cx="3840480" cy="3596185"/>
          </a:xfrm>
        </p:spPr>
        <p:txBody>
          <a:bodyPr>
            <a:normAutofit/>
          </a:bodyPr>
          <a:lstStyle>
            <a:lvl1pPr>
              <a:spcBef>
                <a:spcPts val="1600"/>
              </a:spcBef>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7" name="Date Placeholder 6"/>
          <p:cNvSpPr>
            <a:spLocks noGrp="1"/>
          </p:cNvSpPr>
          <p:nvPr>
            <p:ph type="dt" sz="half" idx="10"/>
          </p:nvPr>
        </p:nvSpPr>
        <p:spPr/>
        <p:txBody>
          <a:bodyPr/>
          <a:lstStyle/>
          <a:p>
            <a:fld id="{5078AEA7-3A94-4345-8BC3-32B16CA03233}" type="datetimeFigureOut">
              <a:rPr lang="en-US" smtClean="0"/>
              <a:t>5/2/13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2F8FDBE-270D-F44C-A346-E34453B3E3BE}"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5078AEA7-3A94-4345-8BC3-32B16CA03233}" type="datetimeFigureOut">
              <a:rPr lang="en-US" smtClean="0"/>
              <a:t>5/2/13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2F8FDBE-270D-F44C-A346-E34453B3E3BE}"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078AEA7-3A94-4345-8BC3-32B16CA03233}" type="datetimeFigureOut">
              <a:rPr lang="en-US" smtClean="0"/>
              <a:t>5/2/13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2F8FDBE-270D-F44C-A346-E34453B3E3BE}"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3399" y="611872"/>
            <a:ext cx="3840480" cy="1162050"/>
          </a:xfrm>
        </p:spPr>
        <p:txBody>
          <a:bodyPr anchor="b"/>
          <a:lstStyle>
            <a:lvl1pPr algn="ctr">
              <a:defRPr sz="3600" b="0"/>
            </a:lvl1pPr>
          </a:lstStyle>
          <a:p>
            <a:r>
              <a:rPr lang="en-US" smtClean="0"/>
              <a:t>Click to edit Master title style</a:t>
            </a:r>
            <a:endParaRPr/>
          </a:p>
        </p:txBody>
      </p:sp>
      <p:sp>
        <p:nvSpPr>
          <p:cNvPr id="3" name="Content Placeholder 2"/>
          <p:cNvSpPr>
            <a:spLocks noGrp="1"/>
          </p:cNvSpPr>
          <p:nvPr>
            <p:ph idx="1"/>
          </p:nvPr>
        </p:nvSpPr>
        <p:spPr>
          <a:xfrm>
            <a:off x="4742824" y="368300"/>
            <a:ext cx="3840480" cy="5575300"/>
          </a:xfrm>
        </p:spPr>
        <p:txBody>
          <a:bodyPr>
            <a:normAutofit/>
          </a:bodyPr>
          <a:lstStyle>
            <a:lvl1pPr>
              <a:spcBef>
                <a:spcPts val="2000"/>
              </a:spcBef>
              <a:defRPr sz="2200"/>
            </a:lvl1pPr>
            <a:lvl2pPr>
              <a:defRPr sz="20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Text Placeholder 3"/>
          <p:cNvSpPr>
            <a:spLocks noGrp="1"/>
          </p:cNvSpPr>
          <p:nvPr>
            <p:ph type="body" sz="half" idx="2"/>
          </p:nvPr>
        </p:nvSpPr>
        <p:spPr>
          <a:xfrm>
            <a:off x="533399" y="1787856"/>
            <a:ext cx="3840480" cy="3720152"/>
          </a:xfrm>
        </p:spPr>
        <p:txBody>
          <a:bodyPr>
            <a:normAutofit/>
          </a:bodyPr>
          <a:lstStyle>
            <a:lvl1pPr marL="0" indent="0" algn="ctr">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078AEA7-3A94-4345-8BC3-32B16CA03233}" type="datetimeFigureOut">
              <a:rPr lang="en-US" smtClean="0"/>
              <a:t>5/2/13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2F8FDBE-270D-F44C-A346-E34453B3E3BE}"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49275" y="107576"/>
            <a:ext cx="8042276" cy="1336956"/>
          </a:xfrm>
          <a:prstGeom prst="rect">
            <a:avLst/>
          </a:prstGeom>
        </p:spPr>
        <p:txBody>
          <a:bodyPr vert="horz" lIns="91440" tIns="45720" rIns="91440" bIns="45720" rtlCol="0" anchor="b" anchorCtr="0">
            <a:noAutofit/>
          </a:bodyPr>
          <a:lstStyle/>
          <a:p>
            <a:r>
              <a:rPr lang="en-US" smtClean="0"/>
              <a:t>Click to edit Master title style</a:t>
            </a:r>
            <a:endParaRPr/>
          </a:p>
        </p:txBody>
      </p:sp>
      <p:sp>
        <p:nvSpPr>
          <p:cNvPr id="3" name="Text Placeholder 2"/>
          <p:cNvSpPr>
            <a:spLocks noGrp="1"/>
          </p:cNvSpPr>
          <p:nvPr>
            <p:ph type="body" idx="1"/>
          </p:nvPr>
        </p:nvSpPr>
        <p:spPr>
          <a:xfrm>
            <a:off x="549275" y="1600201"/>
            <a:ext cx="8042276" cy="43434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2"/>
          </p:nvPr>
        </p:nvSpPr>
        <p:spPr>
          <a:xfrm>
            <a:off x="5629835" y="6275668"/>
            <a:ext cx="2133600" cy="365125"/>
          </a:xfrm>
          <a:prstGeom prst="rect">
            <a:avLst/>
          </a:prstGeom>
        </p:spPr>
        <p:txBody>
          <a:bodyPr vert="horz" lIns="91440" tIns="45720" rIns="91440" bIns="45720" rtlCol="0" anchor="ctr"/>
          <a:lstStyle>
            <a:lvl1pPr algn="r">
              <a:defRPr sz="1200">
                <a:solidFill>
                  <a:schemeClr val="bg1"/>
                </a:solidFill>
              </a:defRPr>
            </a:lvl1pPr>
          </a:lstStyle>
          <a:p>
            <a:fld id="{5078AEA7-3A94-4345-8BC3-32B16CA03233}" type="datetimeFigureOut">
              <a:rPr lang="en-US" smtClean="0"/>
              <a:t>5/2/13</a:t>
            </a:fld>
            <a:endParaRPr lang="en-US"/>
          </a:p>
        </p:txBody>
      </p:sp>
      <p:sp>
        <p:nvSpPr>
          <p:cNvPr id="5" name="Footer Placeholder 4"/>
          <p:cNvSpPr>
            <a:spLocks noGrp="1"/>
          </p:cNvSpPr>
          <p:nvPr>
            <p:ph type="ftr" sz="quarter" idx="3"/>
          </p:nvPr>
        </p:nvSpPr>
        <p:spPr>
          <a:xfrm>
            <a:off x="264458" y="6275668"/>
            <a:ext cx="4840941" cy="365125"/>
          </a:xfrm>
          <a:prstGeom prst="rect">
            <a:avLst/>
          </a:prstGeom>
        </p:spPr>
        <p:txBody>
          <a:bodyPr vert="horz" lIns="91440" tIns="45720" rIns="91440" bIns="45720" rtlCol="0" anchor="ctr"/>
          <a:lstStyle>
            <a:lvl1pPr algn="l">
              <a:defRPr sz="1200">
                <a:solidFill>
                  <a:schemeClr val="bg1"/>
                </a:solidFill>
              </a:defRPr>
            </a:lvl1pPr>
          </a:lstStyle>
          <a:p>
            <a:endParaRPr lang="en-US"/>
          </a:p>
        </p:txBody>
      </p:sp>
      <p:sp>
        <p:nvSpPr>
          <p:cNvPr id="6" name="Slide Number Placeholder 5"/>
          <p:cNvSpPr>
            <a:spLocks noGrp="1"/>
          </p:cNvSpPr>
          <p:nvPr>
            <p:ph type="sldNum" sz="quarter" idx="4"/>
          </p:nvPr>
        </p:nvSpPr>
        <p:spPr>
          <a:xfrm>
            <a:off x="7897906" y="6275668"/>
            <a:ext cx="990600" cy="365125"/>
          </a:xfrm>
          <a:prstGeom prst="rect">
            <a:avLst/>
          </a:prstGeom>
        </p:spPr>
        <p:txBody>
          <a:bodyPr vert="horz" lIns="91440" tIns="45720" rIns="91440" bIns="45720" rtlCol="0" anchor="ctr"/>
          <a:lstStyle>
            <a:lvl1pPr algn="r">
              <a:defRPr sz="3600">
                <a:solidFill>
                  <a:schemeClr val="bg1"/>
                </a:solidFill>
              </a:defRPr>
            </a:lvl1pPr>
          </a:lstStyle>
          <a:p>
            <a:fld id="{E2F8FDBE-270D-F44C-A346-E34453B3E3BE}"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Lst>
  <p:txStyles>
    <p:titleStyle>
      <a:lvl1pPr algn="ctr" defTabSz="914400" rtl="0" eaLnBrk="1" latinLnBrk="0" hangingPunct="1">
        <a:spcBef>
          <a:spcPct val="0"/>
        </a:spcBef>
        <a:buNone/>
        <a:defRPr sz="4600" kern="1200">
          <a:solidFill>
            <a:schemeClr val="accent1"/>
          </a:solidFill>
          <a:latin typeface="+mj-lt"/>
          <a:ea typeface="+mj-ea"/>
          <a:cs typeface="+mj-cs"/>
        </a:defRPr>
      </a:lvl1pPr>
    </p:titleStyle>
    <p:bodyStyle>
      <a:lvl1pPr marL="349250" indent="-349250" algn="l" defTabSz="914400" rtl="0" eaLnBrk="1" latinLnBrk="0" hangingPunct="1">
        <a:spcBef>
          <a:spcPts val="2000"/>
        </a:spcBef>
        <a:buClr>
          <a:schemeClr val="accent1">
            <a:lumMod val="60000"/>
            <a:lumOff val="40000"/>
          </a:schemeClr>
        </a:buClr>
        <a:buSzPct val="110000"/>
        <a:buFont typeface="Wingdings 2" pitchFamily="18" charset="2"/>
        <a:buChar char=""/>
        <a:defRPr sz="2400" kern="1200">
          <a:solidFill>
            <a:schemeClr val="tx1">
              <a:lumMod val="65000"/>
              <a:lumOff val="35000"/>
            </a:schemeClr>
          </a:solidFill>
          <a:latin typeface="+mn-lt"/>
          <a:ea typeface="+mn-ea"/>
          <a:cs typeface="+mn-cs"/>
        </a:defRPr>
      </a:lvl1pPr>
      <a:lvl2pPr marL="685800" indent="-336550" algn="l" defTabSz="914400" rtl="0" eaLnBrk="1" latinLnBrk="0" hangingPunct="1">
        <a:spcBef>
          <a:spcPts val="600"/>
        </a:spcBef>
        <a:buClr>
          <a:schemeClr val="accent1">
            <a:lumMod val="75000"/>
          </a:schemeClr>
        </a:buClr>
        <a:buSzPct val="110000"/>
        <a:buFont typeface="Wingdings 2" pitchFamily="18" charset="2"/>
        <a:buChar char=""/>
        <a:defRPr sz="2200" kern="1200">
          <a:solidFill>
            <a:schemeClr val="tx1">
              <a:lumMod val="65000"/>
              <a:lumOff val="35000"/>
            </a:schemeClr>
          </a:solidFill>
          <a:latin typeface="+mn-lt"/>
          <a:ea typeface="+mn-ea"/>
          <a:cs typeface="+mn-cs"/>
        </a:defRPr>
      </a:lvl2pPr>
      <a:lvl3pPr marL="968375" indent="-282575" algn="l" defTabSz="914400" rtl="0" eaLnBrk="1" latinLnBrk="0" hangingPunct="1">
        <a:spcBef>
          <a:spcPts val="600"/>
        </a:spcBef>
        <a:buClr>
          <a:schemeClr val="accent1">
            <a:lumMod val="60000"/>
            <a:lumOff val="40000"/>
          </a:schemeClr>
        </a:buClr>
        <a:buSzPct val="110000"/>
        <a:buFont typeface="Wingdings 2" pitchFamily="18" charset="2"/>
        <a:buChar char=""/>
        <a:defRPr sz="2000" kern="1200">
          <a:solidFill>
            <a:schemeClr val="tx1">
              <a:lumMod val="65000"/>
              <a:lumOff val="35000"/>
            </a:schemeClr>
          </a:solidFill>
          <a:latin typeface="+mn-lt"/>
          <a:ea typeface="+mn-ea"/>
          <a:cs typeface="+mn-cs"/>
        </a:defRPr>
      </a:lvl3pPr>
      <a:lvl4pPr marL="1263650" indent="-295275" algn="l" defTabSz="914400" rtl="0" eaLnBrk="1" latinLnBrk="0" hangingPunct="1">
        <a:spcBef>
          <a:spcPts val="600"/>
        </a:spcBef>
        <a:buClr>
          <a:schemeClr val="accent1">
            <a:lumMod val="75000"/>
          </a:schemeClr>
        </a:buClr>
        <a:buSzPct val="110000"/>
        <a:buFont typeface="Wingdings 2" pitchFamily="18" charset="2"/>
        <a:buChar char=""/>
        <a:defRPr sz="1800" kern="1200">
          <a:solidFill>
            <a:schemeClr val="tx1">
              <a:lumMod val="65000"/>
              <a:lumOff val="35000"/>
            </a:schemeClr>
          </a:solidFill>
          <a:latin typeface="+mn-lt"/>
          <a:ea typeface="+mn-ea"/>
          <a:cs typeface="+mn-cs"/>
        </a:defRPr>
      </a:lvl4pPr>
      <a:lvl5pPr marL="1546225" indent="-282575" algn="l" defTabSz="914400" rtl="0" eaLnBrk="1" latinLnBrk="0" hangingPunct="1">
        <a:spcBef>
          <a:spcPts val="600"/>
        </a:spcBef>
        <a:buClr>
          <a:schemeClr val="accent1">
            <a:lumMod val="60000"/>
            <a:lumOff val="40000"/>
          </a:schemeClr>
        </a:buClr>
        <a:buSzPct val="110000"/>
        <a:buFont typeface="Wingdings 2" pitchFamily="18" charset="2"/>
        <a:buChar char=""/>
        <a:defRPr sz="1800" kern="1200">
          <a:solidFill>
            <a:schemeClr val="tx1">
              <a:lumMod val="65000"/>
              <a:lumOff val="35000"/>
            </a:schemeClr>
          </a:solidFill>
          <a:latin typeface="+mn-lt"/>
          <a:ea typeface="+mn-ea"/>
          <a:cs typeface="+mn-cs"/>
        </a:defRPr>
      </a:lvl5pPr>
      <a:lvl6pPr marL="1828800" indent="-282575" algn="l" defTabSz="914400" rtl="0" eaLnBrk="1" latinLnBrk="0" hangingPunct="1">
        <a:spcBef>
          <a:spcPct val="20000"/>
        </a:spcBef>
        <a:buClr>
          <a:schemeClr val="accent2"/>
        </a:buClr>
        <a:buSzPct val="110000"/>
        <a:buFont typeface="Wingdings 2" pitchFamily="18" charset="2"/>
        <a:buChar char=""/>
        <a:defRPr lang="en-US" sz="1800" kern="1200" dirty="0" smtClean="0">
          <a:solidFill>
            <a:schemeClr val="tx1">
              <a:lumMod val="65000"/>
              <a:lumOff val="35000"/>
            </a:schemeClr>
          </a:solidFill>
          <a:latin typeface="+mn-lt"/>
          <a:ea typeface="+mn-ea"/>
          <a:cs typeface="+mn-cs"/>
        </a:defRPr>
      </a:lvl6pPr>
      <a:lvl7pPr marL="2117725" indent="-282575" algn="l" defTabSz="914400" rtl="0" eaLnBrk="1" latinLnBrk="0" hangingPunct="1">
        <a:spcBef>
          <a:spcPct val="20000"/>
        </a:spcBef>
        <a:buClr>
          <a:schemeClr val="accent1">
            <a:lumMod val="60000"/>
            <a:lumOff val="40000"/>
          </a:schemeClr>
        </a:buClr>
        <a:buSzPct val="110000"/>
        <a:buFont typeface="Wingdings 2" pitchFamily="18" charset="2"/>
        <a:buChar char=""/>
        <a:defRPr lang="en-US" sz="1800" kern="1200" dirty="0" smtClean="0">
          <a:solidFill>
            <a:schemeClr val="tx1">
              <a:lumMod val="65000"/>
              <a:lumOff val="35000"/>
            </a:schemeClr>
          </a:solidFill>
          <a:latin typeface="+mn-lt"/>
          <a:ea typeface="+mn-ea"/>
          <a:cs typeface="+mn-cs"/>
        </a:defRPr>
      </a:lvl7pPr>
      <a:lvl8pPr marL="2398713" indent="-282575" algn="l" defTabSz="914400" rtl="0" eaLnBrk="1" latinLnBrk="0" hangingPunct="1">
        <a:spcBef>
          <a:spcPct val="20000"/>
        </a:spcBef>
        <a:buClr>
          <a:schemeClr val="accent2"/>
        </a:buClr>
        <a:buSzPct val="110000"/>
        <a:buFont typeface="Wingdings 2" pitchFamily="18" charset="2"/>
        <a:buChar char=""/>
        <a:defRPr lang="en-US" sz="1800" kern="1200" dirty="0" smtClean="0">
          <a:solidFill>
            <a:schemeClr val="tx1">
              <a:lumMod val="65000"/>
              <a:lumOff val="35000"/>
            </a:schemeClr>
          </a:solidFill>
          <a:latin typeface="+mn-lt"/>
          <a:ea typeface="+mn-ea"/>
          <a:cs typeface="+mn-cs"/>
        </a:defRPr>
      </a:lvl8pPr>
      <a:lvl9pPr marL="2689225" indent="-282575" algn="l" defTabSz="914400" rtl="0" eaLnBrk="1" latinLnBrk="0" hangingPunct="1">
        <a:spcBef>
          <a:spcPct val="20000"/>
        </a:spcBef>
        <a:buClr>
          <a:schemeClr val="accent1">
            <a:lumMod val="60000"/>
            <a:lumOff val="40000"/>
          </a:schemeClr>
        </a:buClr>
        <a:buSzPct val="110000"/>
        <a:buFont typeface="Wingdings 2" pitchFamily="18" charset="2"/>
        <a:buChar char=""/>
        <a:defRPr lang="en-US" sz="1800" kern="1200" dirty="0">
          <a:solidFill>
            <a:schemeClr val="tx1">
              <a:lumMod val="65000"/>
              <a:lumOff val="35000"/>
            </a:schemeClr>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 Id="rId3" Type="http://schemas.openxmlformats.org/officeDocument/2006/relationships/image" Target="../media/image5.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 Id="rId3" Type="http://schemas.openxmlformats.org/officeDocument/2006/relationships/image" Target="../media/image9.png"/></Relationships>
</file>

<file path=ppt/slides/_rels/slide25.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5" Type="http://schemas.openxmlformats.org/officeDocument/2006/relationships/image" Target="../media/image13.png"/><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png"/><Relationship Id="rId3" Type="http://schemas.openxmlformats.org/officeDocument/2006/relationships/image" Target="../media/image15.png"/></Relationships>
</file>

<file path=ppt/slides/_rels/slide27.xml.rels><?xml version="1.0" encoding="UTF-8" standalone="yes"?>
<Relationships xmlns="http://schemas.openxmlformats.org/package/2006/relationships"><Relationship Id="rId3" Type="http://schemas.openxmlformats.org/officeDocument/2006/relationships/image" Target="../media/image17.png"/><Relationship Id="rId4" Type="http://schemas.openxmlformats.org/officeDocument/2006/relationships/image" Target="../media/image18.png"/><Relationship Id="rId5" Type="http://schemas.openxmlformats.org/officeDocument/2006/relationships/image" Target="../media/image19.png"/><Relationship Id="rId6" Type="http://schemas.openxmlformats.org/officeDocument/2006/relationships/image" Target="../media/image20.png"/><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28.xml.rels><?xml version="1.0" encoding="UTF-8" standalone="yes"?>
<Relationships xmlns="http://schemas.openxmlformats.org/package/2006/relationships"><Relationship Id="rId3" Type="http://schemas.openxmlformats.org/officeDocument/2006/relationships/image" Target="../media/image22.png"/><Relationship Id="rId4" Type="http://schemas.openxmlformats.org/officeDocument/2006/relationships/image" Target="../media/image23.png"/><Relationship Id="rId1" Type="http://schemas.openxmlformats.org/officeDocument/2006/relationships/slideLayout" Target="../slideLayouts/slideLayout2.xml"/><Relationship Id="rId2" Type="http://schemas.openxmlformats.org/officeDocument/2006/relationships/image" Target="../media/image21.png"/></Relationships>
</file>

<file path=ppt/slides/_rels/slide29.xml.rels><?xml version="1.0" encoding="UTF-8" standalone="yes"?>
<Relationships xmlns="http://schemas.openxmlformats.org/package/2006/relationships"><Relationship Id="rId3" Type="http://schemas.openxmlformats.org/officeDocument/2006/relationships/image" Target="../media/image25.png"/><Relationship Id="rId4" Type="http://schemas.openxmlformats.org/officeDocument/2006/relationships/image" Target="../media/image26.png"/><Relationship Id="rId1" Type="http://schemas.openxmlformats.org/officeDocument/2006/relationships/slideLayout" Target="../slideLayouts/slideLayout2.xml"/><Relationship Id="rId2" Type="http://schemas.openxmlformats.org/officeDocument/2006/relationships/image" Target="../media/image2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7.jpeg"/><Relationship Id="rId3" Type="http://schemas.openxmlformats.org/officeDocument/2006/relationships/image" Target="../media/image28.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7.jpeg"/><Relationship Id="rId3" Type="http://schemas.openxmlformats.org/officeDocument/2006/relationships/image" Target="../media/image28.jpe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7.jpeg"/><Relationship Id="rId3" Type="http://schemas.openxmlformats.org/officeDocument/2006/relationships/image" Target="../media/image28.jpe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9.jpe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apstudent.collegeboard.org/exploreap/the-rewards/exam-scores" TargetMode="External"/><Relationship Id="rId4" Type="http://schemas.openxmlformats.org/officeDocument/2006/relationships/hyperlink" Target="http://apcentral.collegeboard.com/apc/public/courses/212187.html" TargetMode="External"/><Relationship Id="rId5" Type="http://schemas.openxmlformats.org/officeDocument/2006/relationships/hyperlink" Target="http://collegesearch.collegeboard.com/apcreditpolicy/appolicy.jsp?match=true&amp;collegeId=1225&amp;searchType=APCredit&amp;type=qfs&amp;word=east%20stroudsburg" TargetMode="External"/><Relationship Id="rId1" Type="http://schemas.openxmlformats.org/officeDocument/2006/relationships/slideLayout" Target="../slideLayouts/slideLayout2.xml"/><Relationship Id="rId2" Type="http://schemas.openxmlformats.org/officeDocument/2006/relationships/hyperlink" Target="http://appass.com/calculators/environmentalscience" TargetMode="Externa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en.wikipedia.org/wiki/Natural_resource" TargetMode="Externa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0.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2.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en.wikipedia.org/wiki/Superfund"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AP Test Review</a:t>
            </a:r>
            <a:endParaRPr lang="en-US" dirty="0"/>
          </a:p>
        </p:txBody>
      </p:sp>
      <p:sp>
        <p:nvSpPr>
          <p:cNvPr id="3" name="Subtitle 2"/>
          <p:cNvSpPr>
            <a:spLocks noGrp="1"/>
          </p:cNvSpPr>
          <p:nvPr>
            <p:ph type="subTitle" idx="1"/>
          </p:nvPr>
        </p:nvSpPr>
        <p:spPr/>
        <p:txBody>
          <a:bodyPr/>
          <a:lstStyle/>
          <a:p>
            <a:r>
              <a:rPr lang="en-US" dirty="0" smtClean="0"/>
              <a:t>Topics we may have missed…</a:t>
            </a:r>
            <a:endParaRPr lang="en-US" dirty="0"/>
          </a:p>
        </p:txBody>
      </p:sp>
    </p:spTree>
    <p:extLst>
      <p:ext uri="{BB962C8B-B14F-4D97-AF65-F5344CB8AC3E}">
        <p14:creationId xmlns:p14="http://schemas.microsoft.com/office/powerpoint/2010/main" val="2107562058"/>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1680839073"/>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2534754974"/>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64243" y="776054"/>
            <a:ext cx="1584599" cy="1336956"/>
          </a:xfrm>
        </p:spPr>
        <p:txBody>
          <a:bodyPr/>
          <a:lstStyle/>
          <a:p>
            <a:r>
              <a:rPr lang="en-US" dirty="0" smtClean="0"/>
              <a:t>5/2 ATB</a:t>
            </a:r>
            <a:endParaRPr lang="en-US" dirty="0"/>
          </a:p>
        </p:txBody>
      </p:sp>
      <p:sp>
        <p:nvSpPr>
          <p:cNvPr id="3" name="Content Placeholder 2"/>
          <p:cNvSpPr>
            <a:spLocks noGrp="1"/>
          </p:cNvSpPr>
          <p:nvPr>
            <p:ph idx="1"/>
          </p:nvPr>
        </p:nvSpPr>
        <p:spPr>
          <a:xfrm>
            <a:off x="135966" y="23580"/>
            <a:ext cx="9008033" cy="6848226"/>
          </a:xfrm>
        </p:spPr>
        <p:txBody>
          <a:bodyPr>
            <a:normAutofit/>
          </a:bodyPr>
          <a:lstStyle/>
          <a:p>
            <a:r>
              <a:rPr lang="en-US" dirty="0" smtClean="0"/>
              <a:t>Which pair of phrases best describes the effect that O3 molecules have on the environment?</a:t>
            </a:r>
          </a:p>
          <a:p>
            <a:pPr lvl="1"/>
            <a:r>
              <a:rPr lang="en-US" dirty="0" smtClean="0"/>
              <a:t>A) greenhouse effect; lung tissue irritant</a:t>
            </a:r>
          </a:p>
          <a:p>
            <a:pPr lvl="1"/>
            <a:r>
              <a:rPr lang="en-US" dirty="0" smtClean="0"/>
              <a:t>B) Ozone depletion; greenhouse effect</a:t>
            </a:r>
          </a:p>
          <a:p>
            <a:pPr lvl="1"/>
            <a:r>
              <a:rPr lang="en-US" dirty="0" smtClean="0"/>
              <a:t>C) Blocks UV rays; lung tissue irritant</a:t>
            </a:r>
          </a:p>
          <a:p>
            <a:pPr lvl="1"/>
            <a:r>
              <a:rPr lang="en-US" dirty="0" smtClean="0"/>
              <a:t>D) Ozone depletion; carcinogen</a:t>
            </a:r>
          </a:p>
          <a:p>
            <a:pPr lvl="1"/>
            <a:r>
              <a:rPr lang="en-US" dirty="0" smtClean="0"/>
              <a:t>E) Greenhouse effect; causes nerve damage</a:t>
            </a:r>
          </a:p>
          <a:p>
            <a:pPr lvl="1"/>
            <a:endParaRPr lang="en-US" dirty="0"/>
          </a:p>
          <a:p>
            <a:pPr lvl="1"/>
            <a:r>
              <a:rPr lang="en-US" u="sng" dirty="0" smtClean="0"/>
              <a:t>Today</a:t>
            </a:r>
            <a:r>
              <a:rPr lang="en-US" dirty="0" smtClean="0"/>
              <a:t>:</a:t>
            </a:r>
          </a:p>
          <a:p>
            <a:pPr lvl="2"/>
            <a:r>
              <a:rPr lang="en-US" dirty="0" smtClean="0"/>
              <a:t>Finish review for AP test</a:t>
            </a:r>
          </a:p>
          <a:p>
            <a:pPr lvl="2"/>
            <a:r>
              <a:rPr lang="en-US" dirty="0" smtClean="0"/>
              <a:t>Don’t forget </a:t>
            </a:r>
            <a:r>
              <a:rPr lang="en-US" dirty="0" smtClean="0">
                <a:sym typeface="Wingdings"/>
              </a:rPr>
              <a:t> Meeting afterschool in </a:t>
            </a:r>
            <a:r>
              <a:rPr lang="en-US" dirty="0" err="1" smtClean="0">
                <a:sym typeface="Wingdings"/>
              </a:rPr>
              <a:t>DeRenzis</a:t>
            </a:r>
            <a:r>
              <a:rPr lang="en-US" dirty="0" smtClean="0">
                <a:sym typeface="Wingdings"/>
              </a:rPr>
              <a:t>’ room</a:t>
            </a:r>
          </a:p>
          <a:p>
            <a:pPr lvl="2"/>
            <a:r>
              <a:rPr lang="en-US" u="sng" dirty="0" smtClean="0">
                <a:sym typeface="Wingdings"/>
              </a:rPr>
              <a:t>Friday</a:t>
            </a:r>
            <a:r>
              <a:rPr lang="en-US" dirty="0" smtClean="0">
                <a:sym typeface="Wingdings"/>
              </a:rPr>
              <a:t>:  </a:t>
            </a:r>
            <a:r>
              <a:rPr lang="en-US" dirty="0" err="1" smtClean="0">
                <a:sym typeface="Wingdings"/>
              </a:rPr>
              <a:t>Envirothon</a:t>
            </a:r>
            <a:endParaRPr lang="en-US" dirty="0" smtClean="0">
              <a:sym typeface="Wingdings"/>
            </a:endParaRPr>
          </a:p>
          <a:p>
            <a:pPr lvl="3"/>
            <a:r>
              <a:rPr lang="en-US" dirty="0" smtClean="0">
                <a:sym typeface="Wingdings"/>
              </a:rPr>
              <a:t>Need Photo Release Form and Field Trip Permission Form</a:t>
            </a:r>
            <a:endParaRPr lang="en-US" dirty="0" smtClean="0">
              <a:sym typeface="Wingdings"/>
            </a:endParaRPr>
          </a:p>
          <a:p>
            <a:pPr lvl="3"/>
            <a:r>
              <a:rPr lang="en-US" dirty="0" smtClean="0">
                <a:sym typeface="Wingdings"/>
              </a:rPr>
              <a:t>Dress for the weather</a:t>
            </a:r>
          </a:p>
          <a:p>
            <a:pPr lvl="3"/>
            <a:r>
              <a:rPr lang="en-US" dirty="0" smtClean="0">
                <a:sym typeface="Wingdings"/>
              </a:rPr>
              <a:t>No cell phones are allowed while you are taking the test</a:t>
            </a:r>
          </a:p>
          <a:p>
            <a:pPr lvl="3"/>
            <a:r>
              <a:rPr lang="en-US" dirty="0" smtClean="0">
                <a:sym typeface="Wingdings"/>
              </a:rPr>
              <a:t>Lunch is provided</a:t>
            </a:r>
          </a:p>
          <a:p>
            <a:pPr lvl="3"/>
            <a:r>
              <a:rPr lang="en-US" dirty="0" smtClean="0">
                <a:sym typeface="Wingdings"/>
              </a:rPr>
              <a:t>Bus is probably going to leave from the fitness center</a:t>
            </a:r>
            <a:endParaRPr lang="en-US" dirty="0"/>
          </a:p>
        </p:txBody>
      </p:sp>
    </p:spTree>
    <p:extLst>
      <p:ext uri="{BB962C8B-B14F-4D97-AF65-F5344CB8AC3E}">
        <p14:creationId xmlns:p14="http://schemas.microsoft.com/office/powerpoint/2010/main" val="2965163431"/>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u="sng" dirty="0" smtClean="0"/>
              <a:t>Catalytic converter</a:t>
            </a:r>
          </a:p>
          <a:p>
            <a:pPr lvl="1"/>
            <a:r>
              <a:rPr lang="en-US" dirty="0" smtClean="0"/>
              <a:t>Filters air pollutants from vehicle exhaust</a:t>
            </a:r>
          </a:p>
          <a:p>
            <a:pPr lvl="1"/>
            <a:r>
              <a:rPr lang="en-US" dirty="0" smtClean="0"/>
              <a:t>Helps to improve air quality</a:t>
            </a:r>
          </a:p>
          <a:p>
            <a:pPr lvl="1"/>
            <a:endParaRPr lang="en-US" dirty="0"/>
          </a:p>
          <a:p>
            <a:endParaRPr lang="en-US" dirty="0"/>
          </a:p>
        </p:txBody>
      </p:sp>
    </p:spTree>
    <p:extLst>
      <p:ext uri="{BB962C8B-B14F-4D97-AF65-F5344CB8AC3E}">
        <p14:creationId xmlns:p14="http://schemas.microsoft.com/office/powerpoint/2010/main" val="3053286693"/>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title"/>
          </p:nvPr>
        </p:nvSpPr>
        <p:spPr>
          <a:xfrm>
            <a:off x="0" y="107577"/>
            <a:ext cx="9143999" cy="550980"/>
          </a:xfrm>
        </p:spPr>
        <p:txBody>
          <a:bodyPr/>
          <a:lstStyle/>
          <a:p>
            <a:r>
              <a:rPr lang="en-US" sz="3500" dirty="0"/>
              <a:t>The catalytic converter: green technology</a:t>
            </a:r>
          </a:p>
        </p:txBody>
      </p:sp>
      <p:pic>
        <p:nvPicPr>
          <p:cNvPr id="104452" name="Picture 4" descr="23_14"/>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1" y="658557"/>
            <a:ext cx="9096606" cy="619944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808080">
                      <a:alpha val="74998"/>
                    </a:srgbClr>
                  </a:outerShdw>
                </a:effectLst>
              </a14:hiddenEffects>
            </a:ext>
          </a:extLst>
        </p:spPr>
      </p:pic>
    </p:spTree>
    <p:extLst>
      <p:ext uri="{BB962C8B-B14F-4D97-AF65-F5344CB8AC3E}">
        <p14:creationId xmlns:p14="http://schemas.microsoft.com/office/powerpoint/2010/main" val="432488194"/>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4009801216"/>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a:xfrm>
            <a:off x="0" y="180975"/>
            <a:ext cx="8953500" cy="493261"/>
          </a:xfrm>
        </p:spPr>
        <p:txBody>
          <a:bodyPr/>
          <a:lstStyle/>
          <a:p>
            <a:r>
              <a:rPr lang="en-US" sz="3000" dirty="0"/>
              <a:t>Even a banana split has ties to the environment</a:t>
            </a:r>
          </a:p>
        </p:txBody>
      </p:sp>
      <p:pic>
        <p:nvPicPr>
          <p:cNvPr id="97285" name="Picture 5" descr="23_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3887" y="672722"/>
            <a:ext cx="7103094" cy="61852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5040075"/>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2092304924"/>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Population Doubling Time Estimate</a:t>
            </a:r>
            <a:endParaRPr lang="en-US" dirty="0"/>
          </a:p>
        </p:txBody>
      </p:sp>
      <p:sp>
        <p:nvSpPr>
          <p:cNvPr id="3" name="Content Placeholder 2"/>
          <p:cNvSpPr>
            <a:spLocks noGrp="1"/>
          </p:cNvSpPr>
          <p:nvPr>
            <p:ph idx="1"/>
          </p:nvPr>
        </p:nvSpPr>
        <p:spPr>
          <a:xfrm>
            <a:off x="549275" y="1600201"/>
            <a:ext cx="8042276" cy="4946816"/>
          </a:xfrm>
        </p:spPr>
        <p:txBody>
          <a:bodyPr/>
          <a:lstStyle/>
          <a:p>
            <a:r>
              <a:rPr lang="en-US" dirty="0" smtClean="0"/>
              <a:t>Rule of thumb…</a:t>
            </a:r>
          </a:p>
          <a:p>
            <a:r>
              <a:rPr lang="en-US" u="sng" dirty="0" smtClean="0"/>
              <a:t>Book says</a:t>
            </a:r>
            <a:r>
              <a:rPr lang="en-US" dirty="0" smtClean="0"/>
              <a:t>: take 70 and divide by annual growth rate to estimate how long it will double.</a:t>
            </a:r>
          </a:p>
          <a:p>
            <a:r>
              <a:rPr lang="en-US" u="sng" dirty="0" smtClean="0"/>
              <a:t>Practice AP test says</a:t>
            </a:r>
            <a:r>
              <a:rPr lang="en-US" dirty="0" smtClean="0"/>
              <a:t>: take 72 and divide by annual growth rate</a:t>
            </a:r>
            <a:endParaRPr lang="en-US" dirty="0"/>
          </a:p>
          <a:p>
            <a:pPr lvl="1"/>
            <a:r>
              <a:rPr lang="en-US" dirty="0" smtClean="0"/>
              <a:t>(Doubling x percent growth = 72)</a:t>
            </a:r>
          </a:p>
          <a:p>
            <a:pPr lvl="1"/>
            <a:r>
              <a:rPr lang="en-US" dirty="0" smtClean="0"/>
              <a:t>(Doubling = 72 / percent growth)</a:t>
            </a:r>
            <a:endParaRPr lang="en-US" dirty="0"/>
          </a:p>
        </p:txBody>
      </p:sp>
    </p:spTree>
    <p:extLst>
      <p:ext uri="{BB962C8B-B14F-4D97-AF65-F5344CB8AC3E}">
        <p14:creationId xmlns:p14="http://schemas.microsoft.com/office/powerpoint/2010/main" val="752358796"/>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Population Doubling Time Estimate</a:t>
            </a:r>
          </a:p>
        </p:txBody>
      </p:sp>
      <p:sp>
        <p:nvSpPr>
          <p:cNvPr id="3" name="Content Placeholder 2"/>
          <p:cNvSpPr>
            <a:spLocks noGrp="1"/>
          </p:cNvSpPr>
          <p:nvPr>
            <p:ph idx="1"/>
          </p:nvPr>
        </p:nvSpPr>
        <p:spPr/>
        <p:txBody>
          <a:bodyPr/>
          <a:lstStyle/>
          <a:p>
            <a:r>
              <a:rPr lang="en-US" dirty="0" smtClean="0"/>
              <a:t>A population is increasing at 1.8% per year.  How long will it take the population to quadruple?</a:t>
            </a:r>
          </a:p>
          <a:p>
            <a:pPr lvl="1"/>
            <a:r>
              <a:rPr lang="en-US" dirty="0" smtClean="0"/>
              <a:t>A)  About 39 years</a:t>
            </a:r>
          </a:p>
          <a:p>
            <a:pPr lvl="1"/>
            <a:r>
              <a:rPr lang="en-US" dirty="0" smtClean="0"/>
              <a:t>B) About 78 years</a:t>
            </a:r>
          </a:p>
          <a:p>
            <a:pPr lvl="1"/>
            <a:r>
              <a:rPr lang="en-US" dirty="0" smtClean="0"/>
              <a:t>C) About 45 years</a:t>
            </a:r>
          </a:p>
          <a:p>
            <a:pPr lvl="1"/>
            <a:r>
              <a:rPr lang="en-US" dirty="0" smtClean="0"/>
              <a:t>D) About 30 years</a:t>
            </a:r>
            <a:endParaRPr lang="en-US" dirty="0"/>
          </a:p>
        </p:txBody>
      </p:sp>
    </p:spTree>
    <p:extLst>
      <p:ext uri="{BB962C8B-B14F-4D97-AF65-F5344CB8AC3E}">
        <p14:creationId xmlns:p14="http://schemas.microsoft.com/office/powerpoint/2010/main" val="820083384"/>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2012</a:t>
            </a:r>
            <a:endParaRPr lang="en-US" dirty="0"/>
          </a:p>
        </p:txBody>
      </p:sp>
      <p:sp>
        <p:nvSpPr>
          <p:cNvPr id="3" name="Content Placeholder 2"/>
          <p:cNvSpPr>
            <a:spLocks noGrp="1"/>
          </p:cNvSpPr>
          <p:nvPr>
            <p:ph idx="1"/>
          </p:nvPr>
        </p:nvSpPr>
        <p:spPr/>
        <p:txBody>
          <a:bodyPr>
            <a:normAutofit fontScale="92500" lnSpcReduction="10000"/>
          </a:bodyPr>
          <a:lstStyle/>
          <a:p>
            <a:r>
              <a:rPr lang="en-US" dirty="0"/>
              <a:t>The AP Environmental Science Exam covers a one-semester introductory college course in environmental science with laboratory. The questions included in Section I are designed to cover the breadth of students' knowledge and understanding of environmental science. There are four questions in Section II. One is a data-set question, which requires students to analyze and interpret a given set of data. One is a document-based question in which students answer questions related to a given document (such as a pamphlet, advertisement, or newspaper article) and apply their knowledge of environmental science to contexts that are current, relevant, and authentic. Two are synthesis questions, which are in-depth, often multi-part essays.</a:t>
            </a:r>
          </a:p>
        </p:txBody>
      </p:sp>
    </p:spTree>
    <p:extLst>
      <p:ext uri="{BB962C8B-B14F-4D97-AF65-F5344CB8AC3E}">
        <p14:creationId xmlns:p14="http://schemas.microsoft.com/office/powerpoint/2010/main" val="3349560677"/>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3606879773"/>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9275" y="107576"/>
            <a:ext cx="8042276" cy="720768"/>
          </a:xfrm>
        </p:spPr>
        <p:txBody>
          <a:bodyPr/>
          <a:lstStyle/>
          <a:p>
            <a:r>
              <a:rPr lang="en-US" dirty="0" smtClean="0"/>
              <a:t>Environmental Disasters</a:t>
            </a:r>
            <a:endParaRPr lang="en-US" dirty="0"/>
          </a:p>
        </p:txBody>
      </p:sp>
      <p:sp>
        <p:nvSpPr>
          <p:cNvPr id="3" name="Content Placeholder 2"/>
          <p:cNvSpPr>
            <a:spLocks noGrp="1"/>
          </p:cNvSpPr>
          <p:nvPr>
            <p:ph idx="1"/>
          </p:nvPr>
        </p:nvSpPr>
        <p:spPr>
          <a:xfrm>
            <a:off x="-1" y="828344"/>
            <a:ext cx="9047437" cy="4343400"/>
          </a:xfrm>
        </p:spPr>
        <p:txBody>
          <a:bodyPr>
            <a:normAutofit/>
          </a:bodyPr>
          <a:lstStyle/>
          <a:p>
            <a:r>
              <a:rPr lang="en-US" u="sng" dirty="0" smtClean="0"/>
              <a:t>Bhopal, India (December 2-3, 1984)</a:t>
            </a:r>
          </a:p>
          <a:p>
            <a:pPr lvl="1"/>
            <a:r>
              <a:rPr lang="en-US" dirty="0" smtClean="0"/>
              <a:t>Gas leak from the industrial pesticide plant run by Union Carbide India Limited</a:t>
            </a:r>
          </a:p>
          <a:p>
            <a:pPr lvl="1"/>
            <a:r>
              <a:rPr lang="en-US" dirty="0" smtClean="0"/>
              <a:t>Considered one of the worlds worst industrial accidents</a:t>
            </a:r>
          </a:p>
          <a:p>
            <a:pPr lvl="1"/>
            <a:r>
              <a:rPr lang="en-US" dirty="0" smtClean="0"/>
              <a:t>Over 500,000’s of people exposed to chemicals that lived in the shanty towns surrounding the plant (methyl </a:t>
            </a:r>
            <a:r>
              <a:rPr lang="en-US" dirty="0" err="1" smtClean="0"/>
              <a:t>isocyanate</a:t>
            </a:r>
            <a:r>
              <a:rPr lang="en-US" dirty="0" smtClean="0"/>
              <a:t>)</a:t>
            </a:r>
          </a:p>
          <a:p>
            <a:pPr lvl="1"/>
            <a:r>
              <a:rPr lang="en-US" dirty="0" smtClean="0"/>
              <a:t>Death toll:  3,787 (estimates go up to 8,000)</a:t>
            </a:r>
          </a:p>
        </p:txBody>
      </p:sp>
      <p:pic>
        <p:nvPicPr>
          <p:cNvPr id="4" name="Picture 3"/>
          <p:cNvPicPr>
            <a:picLocks noChangeAspect="1"/>
          </p:cNvPicPr>
          <p:nvPr/>
        </p:nvPicPr>
        <p:blipFill>
          <a:blip r:embed="rId2"/>
          <a:stretch>
            <a:fillRect/>
          </a:stretch>
        </p:blipFill>
        <p:spPr>
          <a:xfrm>
            <a:off x="6529020" y="3627046"/>
            <a:ext cx="2614980" cy="3230953"/>
          </a:xfrm>
          <a:prstGeom prst="rect">
            <a:avLst/>
          </a:prstGeom>
        </p:spPr>
      </p:pic>
      <p:pic>
        <p:nvPicPr>
          <p:cNvPr id="5" name="Picture 4"/>
          <p:cNvPicPr>
            <a:picLocks noChangeAspect="1"/>
          </p:cNvPicPr>
          <p:nvPr/>
        </p:nvPicPr>
        <p:blipFill>
          <a:blip r:embed="rId3"/>
          <a:stretch>
            <a:fillRect/>
          </a:stretch>
        </p:blipFill>
        <p:spPr>
          <a:xfrm>
            <a:off x="-1" y="3849646"/>
            <a:ext cx="4597089" cy="3059154"/>
          </a:xfrm>
          <a:prstGeom prst="rect">
            <a:avLst/>
          </a:prstGeom>
        </p:spPr>
      </p:pic>
    </p:spTree>
    <p:extLst>
      <p:ext uri="{BB962C8B-B14F-4D97-AF65-F5344CB8AC3E}">
        <p14:creationId xmlns:p14="http://schemas.microsoft.com/office/powerpoint/2010/main" val="210831815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checkerboard(across)">
                                      <p:cBhvr>
                                        <p:cTn id="7" dur="500"/>
                                        <p:tgtEl>
                                          <p:spTgt spid="3">
                                            <p:txEl>
                                              <p:pRg st="1" end="1"/>
                                            </p:txEl>
                                          </p:spTgt>
                                        </p:tgtEl>
                                      </p:cBhvr>
                                    </p:animEffect>
                                  </p:childTnLst>
                                </p:cTn>
                              </p:par>
                              <p:par>
                                <p:cTn id="8" presetID="5" presetClass="entr" presetSubtype="1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checkerboard(across)">
                                      <p:cBhvr>
                                        <p:cTn id="10" dur="500"/>
                                        <p:tgtEl>
                                          <p:spTgt spid="3">
                                            <p:txEl>
                                              <p:pRg st="2" end="2"/>
                                            </p:txEl>
                                          </p:spTgt>
                                        </p:tgtEl>
                                      </p:cBhvr>
                                    </p:animEffect>
                                  </p:childTnLst>
                                </p:cTn>
                              </p:par>
                              <p:par>
                                <p:cTn id="11" presetID="5" presetClass="entr" presetSubtype="1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checkerboard(across)">
                                      <p:cBhvr>
                                        <p:cTn id="13" dur="500"/>
                                        <p:tgtEl>
                                          <p:spTgt spid="3">
                                            <p:txEl>
                                              <p:pRg st="3" end="3"/>
                                            </p:txEl>
                                          </p:spTgt>
                                        </p:tgtEl>
                                      </p:cBhvr>
                                    </p:animEffect>
                                  </p:childTnLst>
                                </p:cTn>
                              </p:par>
                              <p:par>
                                <p:cTn id="14" presetID="5" presetClass="entr" presetSubtype="10" fill="hold"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checkerboard(across)">
                                      <p:cBhvr>
                                        <p:cTn id="16"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 y="133669"/>
            <a:ext cx="8667733" cy="4343400"/>
          </a:xfrm>
        </p:spPr>
        <p:txBody>
          <a:bodyPr/>
          <a:lstStyle/>
          <a:p>
            <a:r>
              <a:rPr lang="en-US" u="sng" dirty="0" err="1"/>
              <a:t>Minamata</a:t>
            </a:r>
            <a:r>
              <a:rPr lang="en-US" u="sng" dirty="0"/>
              <a:t>, Japan (1956)</a:t>
            </a:r>
          </a:p>
          <a:p>
            <a:pPr lvl="1"/>
            <a:r>
              <a:rPr lang="en-US" dirty="0" err="1" smtClean="0"/>
              <a:t>Minamata</a:t>
            </a:r>
            <a:r>
              <a:rPr lang="en-US" dirty="0" smtClean="0"/>
              <a:t> Disease -- Severe </a:t>
            </a:r>
            <a:r>
              <a:rPr lang="en-US" dirty="0"/>
              <a:t>mercury poisoning </a:t>
            </a:r>
          </a:p>
          <a:p>
            <a:pPr lvl="1"/>
            <a:r>
              <a:rPr lang="en-US" dirty="0"/>
              <a:t>Caused by the release of </a:t>
            </a:r>
            <a:r>
              <a:rPr lang="en-US" dirty="0" err="1"/>
              <a:t>methylmercury</a:t>
            </a:r>
            <a:r>
              <a:rPr lang="en-US" dirty="0"/>
              <a:t> in the industrial wastewater from the </a:t>
            </a:r>
            <a:r>
              <a:rPr lang="en-US" dirty="0" err="1"/>
              <a:t>Chisso</a:t>
            </a:r>
            <a:r>
              <a:rPr lang="en-US" dirty="0"/>
              <a:t> Corporation’s chemical factory</a:t>
            </a:r>
          </a:p>
          <a:p>
            <a:pPr lvl="1"/>
            <a:r>
              <a:rPr lang="en-US" dirty="0"/>
              <a:t>It </a:t>
            </a:r>
            <a:r>
              <a:rPr lang="en-US" dirty="0" err="1"/>
              <a:t>bioaccumulated</a:t>
            </a:r>
            <a:r>
              <a:rPr lang="en-US" dirty="0"/>
              <a:t> in shellfish / fish</a:t>
            </a:r>
          </a:p>
          <a:p>
            <a:pPr lvl="1"/>
            <a:r>
              <a:rPr lang="en-US" dirty="0"/>
              <a:t>Death toll:  1,784 died and over 10,000 received compensation from </a:t>
            </a:r>
            <a:r>
              <a:rPr lang="en-US" dirty="0" err="1"/>
              <a:t>Chisso</a:t>
            </a:r>
            <a:r>
              <a:rPr lang="en-US" dirty="0"/>
              <a:t> Corporation</a:t>
            </a:r>
          </a:p>
          <a:p>
            <a:endParaRPr lang="en-US" dirty="0"/>
          </a:p>
        </p:txBody>
      </p:sp>
      <p:pic>
        <p:nvPicPr>
          <p:cNvPr id="4" name="Picture 3"/>
          <p:cNvPicPr>
            <a:picLocks noChangeAspect="1"/>
          </p:cNvPicPr>
          <p:nvPr/>
        </p:nvPicPr>
        <p:blipFill>
          <a:blip r:embed="rId2"/>
          <a:stretch>
            <a:fillRect/>
          </a:stretch>
        </p:blipFill>
        <p:spPr>
          <a:xfrm>
            <a:off x="6350000" y="3683000"/>
            <a:ext cx="2794000" cy="3175000"/>
          </a:xfrm>
          <a:prstGeom prst="rect">
            <a:avLst/>
          </a:prstGeom>
        </p:spPr>
      </p:pic>
    </p:spTree>
    <p:extLst>
      <p:ext uri="{BB962C8B-B14F-4D97-AF65-F5344CB8AC3E}">
        <p14:creationId xmlns:p14="http://schemas.microsoft.com/office/powerpoint/2010/main" val="265600553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blinds(horizontal)">
                                      <p:cBhvr>
                                        <p:cTn id="10" dur="500"/>
                                        <p:tgtEl>
                                          <p:spTgt spid="3">
                                            <p:txEl>
                                              <p:pRg st="2" end="2"/>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blinds(horizontal)">
                                      <p:cBhvr>
                                        <p:cTn id="13" dur="500"/>
                                        <p:tgtEl>
                                          <p:spTgt spid="3">
                                            <p:txEl>
                                              <p:pRg st="3" end="3"/>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blinds(horizontal)">
                                      <p:cBhvr>
                                        <p:cTn id="16"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0"/>
            <a:ext cx="9180261" cy="4343400"/>
          </a:xfrm>
        </p:spPr>
        <p:txBody>
          <a:bodyPr>
            <a:normAutofit/>
          </a:bodyPr>
          <a:lstStyle/>
          <a:p>
            <a:r>
              <a:rPr lang="en-US" u="sng" dirty="0"/>
              <a:t>Love Canal, NY (1976)</a:t>
            </a:r>
          </a:p>
          <a:p>
            <a:pPr lvl="1"/>
            <a:r>
              <a:rPr lang="en-US" dirty="0" smtClean="0"/>
              <a:t>Niagara Falls, NY</a:t>
            </a:r>
          </a:p>
          <a:p>
            <a:pPr lvl="1"/>
            <a:r>
              <a:rPr lang="en-US" dirty="0" smtClean="0"/>
              <a:t>The canal was built </a:t>
            </a:r>
            <a:r>
              <a:rPr lang="en-US" dirty="0"/>
              <a:t>to connect Niagara River to Lake Ontario – never completed</a:t>
            </a:r>
          </a:p>
          <a:p>
            <a:pPr lvl="1"/>
            <a:r>
              <a:rPr lang="en-US" dirty="0"/>
              <a:t>Site began being used to dump </a:t>
            </a:r>
            <a:r>
              <a:rPr lang="en-US" dirty="0" smtClean="0"/>
              <a:t>waste by Hooker Chemical (21,000 tons of toxic waste)</a:t>
            </a:r>
            <a:endParaRPr lang="en-US" dirty="0"/>
          </a:p>
          <a:p>
            <a:pPr lvl="1"/>
            <a:r>
              <a:rPr lang="en-US" dirty="0" smtClean="0"/>
              <a:t>Site </a:t>
            </a:r>
            <a:r>
              <a:rPr lang="en-US" dirty="0"/>
              <a:t>was sold </a:t>
            </a:r>
            <a:r>
              <a:rPr lang="en-US" dirty="0" smtClean="0"/>
              <a:t>in 1953 and </a:t>
            </a:r>
            <a:r>
              <a:rPr lang="en-US" dirty="0"/>
              <a:t>houses were built ---- pollutants started leaking from the site into backyards, pools, </a:t>
            </a:r>
            <a:r>
              <a:rPr lang="en-US" dirty="0" smtClean="0"/>
              <a:t>etc.</a:t>
            </a:r>
            <a:endParaRPr lang="en-US" dirty="0"/>
          </a:p>
          <a:p>
            <a:pPr lvl="1"/>
            <a:r>
              <a:rPr lang="en-US" dirty="0"/>
              <a:t>Miscarriages, birth defects </a:t>
            </a:r>
            <a:r>
              <a:rPr lang="en-US" dirty="0" smtClean="0"/>
              <a:t>resulted</a:t>
            </a:r>
          </a:p>
          <a:p>
            <a:pPr lvl="1"/>
            <a:r>
              <a:rPr lang="en-US" dirty="0" smtClean="0"/>
              <a:t>Now a </a:t>
            </a:r>
            <a:r>
              <a:rPr lang="en-US" u="sng" dirty="0" smtClean="0"/>
              <a:t>superfund site </a:t>
            </a:r>
            <a:r>
              <a:rPr lang="en-US" dirty="0" smtClean="0"/>
              <a:t>– federal law to clean up sites contaminated with hazardous substances</a:t>
            </a:r>
            <a:endParaRPr lang="en-US" dirty="0"/>
          </a:p>
          <a:p>
            <a:endParaRPr lang="en-US" dirty="0"/>
          </a:p>
        </p:txBody>
      </p:sp>
      <p:pic>
        <p:nvPicPr>
          <p:cNvPr id="4" name="Picture 3"/>
          <p:cNvPicPr>
            <a:picLocks noChangeAspect="1"/>
          </p:cNvPicPr>
          <p:nvPr/>
        </p:nvPicPr>
        <p:blipFill>
          <a:blip r:embed="rId2"/>
          <a:stretch>
            <a:fillRect/>
          </a:stretch>
        </p:blipFill>
        <p:spPr>
          <a:xfrm>
            <a:off x="6481160" y="4212971"/>
            <a:ext cx="2662840" cy="2645028"/>
          </a:xfrm>
          <a:prstGeom prst="rect">
            <a:avLst/>
          </a:prstGeom>
        </p:spPr>
      </p:pic>
    </p:spTree>
    <p:extLst>
      <p:ext uri="{BB962C8B-B14F-4D97-AF65-F5344CB8AC3E}">
        <p14:creationId xmlns:p14="http://schemas.microsoft.com/office/powerpoint/2010/main" val="366894540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checkerboard(across)">
                                      <p:cBhvr>
                                        <p:cTn id="7" dur="500"/>
                                        <p:tgtEl>
                                          <p:spTgt spid="3">
                                            <p:txEl>
                                              <p:pRg st="1" end="1"/>
                                            </p:txEl>
                                          </p:spTgt>
                                        </p:tgtEl>
                                      </p:cBhvr>
                                    </p:animEffect>
                                  </p:childTnLst>
                                </p:cTn>
                              </p:par>
                              <p:par>
                                <p:cTn id="8" presetID="5" presetClass="entr" presetSubtype="1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checkerboard(across)">
                                      <p:cBhvr>
                                        <p:cTn id="10" dur="500"/>
                                        <p:tgtEl>
                                          <p:spTgt spid="3">
                                            <p:txEl>
                                              <p:pRg st="2" end="2"/>
                                            </p:txEl>
                                          </p:spTgt>
                                        </p:tgtEl>
                                      </p:cBhvr>
                                    </p:animEffect>
                                  </p:childTnLst>
                                </p:cTn>
                              </p:par>
                              <p:par>
                                <p:cTn id="11" presetID="5" presetClass="entr" presetSubtype="1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checkerboard(across)">
                                      <p:cBhvr>
                                        <p:cTn id="13" dur="500"/>
                                        <p:tgtEl>
                                          <p:spTgt spid="3">
                                            <p:txEl>
                                              <p:pRg st="3" end="3"/>
                                            </p:txEl>
                                          </p:spTgt>
                                        </p:tgtEl>
                                      </p:cBhvr>
                                    </p:animEffect>
                                  </p:childTnLst>
                                </p:cTn>
                              </p:par>
                              <p:par>
                                <p:cTn id="14" presetID="5" presetClass="entr" presetSubtype="10" fill="hold"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checkerboard(across)">
                                      <p:cBhvr>
                                        <p:cTn id="16" dur="500"/>
                                        <p:tgtEl>
                                          <p:spTgt spid="3">
                                            <p:txEl>
                                              <p:pRg st="4" end="4"/>
                                            </p:txEl>
                                          </p:spTgt>
                                        </p:tgtEl>
                                      </p:cBhvr>
                                    </p:animEffect>
                                  </p:childTnLst>
                                </p:cTn>
                              </p:par>
                              <p:par>
                                <p:cTn id="17" presetID="5" presetClass="entr" presetSubtype="1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Effect transition="in" filter="checkerboard(across)">
                                      <p:cBhvr>
                                        <p:cTn id="19" dur="500"/>
                                        <p:tgtEl>
                                          <p:spTgt spid="3">
                                            <p:txEl>
                                              <p:pRg st="5" end="5"/>
                                            </p:txEl>
                                          </p:spTgt>
                                        </p:tgtEl>
                                      </p:cBhvr>
                                    </p:animEffect>
                                  </p:childTnLst>
                                </p:cTn>
                              </p:par>
                              <p:par>
                                <p:cTn id="20" presetID="5" presetClass="entr" presetSubtype="10" fill="hold" nodeType="with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checkerboard(across)">
                                      <p:cBhvr>
                                        <p:cTn id="2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55105"/>
            <a:ext cx="8042276" cy="4343400"/>
          </a:xfrm>
        </p:spPr>
        <p:txBody>
          <a:bodyPr/>
          <a:lstStyle/>
          <a:p>
            <a:r>
              <a:rPr lang="en-US" u="sng" dirty="0"/>
              <a:t>Three Mile Island, PA (March 28, 1979)</a:t>
            </a:r>
          </a:p>
          <a:p>
            <a:pPr lvl="1"/>
            <a:r>
              <a:rPr lang="en-US" dirty="0"/>
              <a:t>Partial meltdown of a nuclear reactors</a:t>
            </a:r>
          </a:p>
          <a:p>
            <a:pPr lvl="1"/>
            <a:r>
              <a:rPr lang="en-US" dirty="0"/>
              <a:t>Through the 5 day ordeal there were major concerns the plant may explode</a:t>
            </a:r>
          </a:p>
          <a:p>
            <a:pPr lvl="1"/>
            <a:r>
              <a:rPr lang="en-US" dirty="0"/>
              <a:t>140,000 pregnant women / children evacuated</a:t>
            </a:r>
          </a:p>
          <a:p>
            <a:pPr lvl="1"/>
            <a:r>
              <a:rPr lang="en-US" dirty="0"/>
              <a:t>No cited major release of nuclear material (small amounts released)</a:t>
            </a:r>
          </a:p>
          <a:p>
            <a:pPr lvl="1"/>
            <a:r>
              <a:rPr lang="en-US" dirty="0"/>
              <a:t>Illustrated need for closer monitoring of plants</a:t>
            </a:r>
          </a:p>
          <a:p>
            <a:endParaRPr lang="en-US" dirty="0"/>
          </a:p>
        </p:txBody>
      </p:sp>
      <p:pic>
        <p:nvPicPr>
          <p:cNvPr id="4" name="Picture 3"/>
          <p:cNvPicPr>
            <a:picLocks noChangeAspect="1"/>
          </p:cNvPicPr>
          <p:nvPr/>
        </p:nvPicPr>
        <p:blipFill>
          <a:blip r:embed="rId2"/>
          <a:stretch>
            <a:fillRect/>
          </a:stretch>
        </p:blipFill>
        <p:spPr>
          <a:xfrm>
            <a:off x="5324927" y="3855223"/>
            <a:ext cx="3810000" cy="2997200"/>
          </a:xfrm>
          <a:prstGeom prst="rect">
            <a:avLst/>
          </a:prstGeom>
        </p:spPr>
      </p:pic>
      <p:pic>
        <p:nvPicPr>
          <p:cNvPr id="5" name="Picture 4"/>
          <p:cNvPicPr>
            <a:picLocks noChangeAspect="1"/>
          </p:cNvPicPr>
          <p:nvPr/>
        </p:nvPicPr>
        <p:blipFill>
          <a:blip r:embed="rId3"/>
          <a:stretch>
            <a:fillRect/>
          </a:stretch>
        </p:blipFill>
        <p:spPr>
          <a:xfrm>
            <a:off x="0" y="3855224"/>
            <a:ext cx="3526196" cy="3002776"/>
          </a:xfrm>
          <a:prstGeom prst="rect">
            <a:avLst/>
          </a:prstGeom>
        </p:spPr>
      </p:pic>
    </p:spTree>
    <p:extLst>
      <p:ext uri="{BB962C8B-B14F-4D97-AF65-F5344CB8AC3E}">
        <p14:creationId xmlns:p14="http://schemas.microsoft.com/office/powerpoint/2010/main" val="123133242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blinds(horizontal)">
                                      <p:cBhvr>
                                        <p:cTn id="10" dur="500"/>
                                        <p:tgtEl>
                                          <p:spTgt spid="3">
                                            <p:txEl>
                                              <p:pRg st="2" end="2"/>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blinds(horizontal)">
                                      <p:cBhvr>
                                        <p:cTn id="13" dur="500"/>
                                        <p:tgtEl>
                                          <p:spTgt spid="3">
                                            <p:txEl>
                                              <p:pRg st="3" end="3"/>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blinds(horizontal)">
                                      <p:cBhvr>
                                        <p:cTn id="16" dur="500"/>
                                        <p:tgtEl>
                                          <p:spTgt spid="3">
                                            <p:txEl>
                                              <p:pRg st="4" end="4"/>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Effect transition="in" filter="blinds(horizontal)">
                                      <p:cBhvr>
                                        <p:cTn id="19"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 y="15823"/>
            <a:ext cx="9143999" cy="4343400"/>
          </a:xfrm>
        </p:spPr>
        <p:txBody>
          <a:bodyPr>
            <a:normAutofit/>
          </a:bodyPr>
          <a:lstStyle/>
          <a:p>
            <a:r>
              <a:rPr lang="en-US" u="sng" dirty="0" smtClean="0"/>
              <a:t>Chernobyl</a:t>
            </a:r>
            <a:r>
              <a:rPr lang="en-US" u="sng" dirty="0"/>
              <a:t>, Ukraine (April 26, 1986)</a:t>
            </a:r>
          </a:p>
          <a:p>
            <a:pPr lvl="1"/>
            <a:r>
              <a:rPr lang="en-US" dirty="0" smtClean="0"/>
              <a:t>Was in Soviet Union</a:t>
            </a:r>
          </a:p>
          <a:p>
            <a:pPr lvl="1"/>
            <a:r>
              <a:rPr lang="en-US" dirty="0" smtClean="0"/>
              <a:t>Worst nuclear event in history (tied at a level 7 event with Fukushima</a:t>
            </a:r>
          </a:p>
          <a:p>
            <a:pPr lvl="1"/>
            <a:r>
              <a:rPr lang="en-US" dirty="0" smtClean="0"/>
              <a:t>About 340,000 people evacuated and resettled</a:t>
            </a:r>
          </a:p>
          <a:p>
            <a:pPr lvl="1"/>
            <a:r>
              <a:rPr lang="en-US" dirty="0" smtClean="0"/>
              <a:t>Meltdown </a:t>
            </a:r>
            <a:r>
              <a:rPr lang="en-US" dirty="0"/>
              <a:t>and explosion of a nuclear power plant – massive amounts of radioactive materials released into the atmosphere</a:t>
            </a:r>
          </a:p>
          <a:p>
            <a:pPr lvl="1"/>
            <a:r>
              <a:rPr lang="en-US" dirty="0"/>
              <a:t>68 direct deaths from radiation</a:t>
            </a:r>
          </a:p>
          <a:p>
            <a:pPr lvl="1"/>
            <a:r>
              <a:rPr lang="en-US" dirty="0"/>
              <a:t>Increased cancer rates</a:t>
            </a:r>
          </a:p>
          <a:p>
            <a:pPr lvl="1"/>
            <a:endParaRPr lang="en-US" dirty="0"/>
          </a:p>
          <a:p>
            <a:endParaRPr lang="en-US" dirty="0"/>
          </a:p>
        </p:txBody>
      </p:sp>
      <p:pic>
        <p:nvPicPr>
          <p:cNvPr id="5" name="Picture 4"/>
          <p:cNvPicPr>
            <a:picLocks noChangeAspect="1"/>
          </p:cNvPicPr>
          <p:nvPr/>
        </p:nvPicPr>
        <p:blipFill>
          <a:blip r:embed="rId2"/>
          <a:stretch>
            <a:fillRect/>
          </a:stretch>
        </p:blipFill>
        <p:spPr>
          <a:xfrm>
            <a:off x="5057104" y="4176996"/>
            <a:ext cx="4086895" cy="2681003"/>
          </a:xfrm>
          <a:prstGeom prst="rect">
            <a:avLst/>
          </a:prstGeom>
        </p:spPr>
      </p:pic>
      <p:pic>
        <p:nvPicPr>
          <p:cNvPr id="6" name="Picture 5"/>
          <p:cNvPicPr>
            <a:picLocks noChangeAspect="1"/>
          </p:cNvPicPr>
          <p:nvPr/>
        </p:nvPicPr>
        <p:blipFill>
          <a:blip r:embed="rId3"/>
          <a:stretch>
            <a:fillRect/>
          </a:stretch>
        </p:blipFill>
        <p:spPr>
          <a:xfrm>
            <a:off x="0" y="4176995"/>
            <a:ext cx="1791759" cy="2681003"/>
          </a:xfrm>
          <a:prstGeom prst="rect">
            <a:avLst/>
          </a:prstGeom>
        </p:spPr>
      </p:pic>
      <p:pic>
        <p:nvPicPr>
          <p:cNvPr id="7" name="Picture 6"/>
          <p:cNvPicPr>
            <a:picLocks noChangeAspect="1"/>
          </p:cNvPicPr>
          <p:nvPr/>
        </p:nvPicPr>
        <p:blipFill>
          <a:blip r:embed="rId4"/>
          <a:stretch>
            <a:fillRect/>
          </a:stretch>
        </p:blipFill>
        <p:spPr>
          <a:xfrm>
            <a:off x="1791759" y="4359223"/>
            <a:ext cx="3449938" cy="2307625"/>
          </a:xfrm>
          <a:prstGeom prst="rect">
            <a:avLst/>
          </a:prstGeom>
        </p:spPr>
      </p:pic>
      <p:pic>
        <p:nvPicPr>
          <p:cNvPr id="8" name="Picture 7"/>
          <p:cNvPicPr>
            <a:picLocks noChangeAspect="1"/>
          </p:cNvPicPr>
          <p:nvPr/>
        </p:nvPicPr>
        <p:blipFill>
          <a:blip r:embed="rId5"/>
          <a:stretch>
            <a:fillRect/>
          </a:stretch>
        </p:blipFill>
        <p:spPr>
          <a:xfrm>
            <a:off x="5969000" y="2949523"/>
            <a:ext cx="2794000" cy="1409700"/>
          </a:xfrm>
          <a:prstGeom prst="rect">
            <a:avLst/>
          </a:prstGeom>
        </p:spPr>
      </p:pic>
    </p:spTree>
    <p:extLst>
      <p:ext uri="{BB962C8B-B14F-4D97-AF65-F5344CB8AC3E}">
        <p14:creationId xmlns:p14="http://schemas.microsoft.com/office/powerpoint/2010/main" val="357727420"/>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0"/>
            <a:ext cx="8042276" cy="5549906"/>
          </a:xfrm>
        </p:spPr>
        <p:txBody>
          <a:bodyPr>
            <a:normAutofit/>
          </a:bodyPr>
          <a:lstStyle/>
          <a:p>
            <a:r>
              <a:rPr lang="en-US" u="sng" dirty="0" smtClean="0"/>
              <a:t>Fukushima, Japan – March 11, 2011</a:t>
            </a:r>
          </a:p>
          <a:p>
            <a:pPr lvl="1"/>
            <a:r>
              <a:rPr lang="en-US" dirty="0" smtClean="0"/>
              <a:t>Tsunami struck Japan (9.0 magnitude)</a:t>
            </a:r>
          </a:p>
          <a:p>
            <a:pPr lvl="1"/>
            <a:r>
              <a:rPr lang="en-US" dirty="0" smtClean="0"/>
              <a:t>Power and cooling triggering a nuclear meltdown</a:t>
            </a:r>
          </a:p>
          <a:p>
            <a:pPr lvl="1"/>
            <a:r>
              <a:rPr lang="en-US" dirty="0" smtClean="0"/>
              <a:t>All three cores melted down</a:t>
            </a:r>
          </a:p>
          <a:p>
            <a:pPr lvl="1"/>
            <a:r>
              <a:rPr lang="en-US" dirty="0" smtClean="0"/>
              <a:t>Large amounts of radioactive materials released (most into ocean)</a:t>
            </a:r>
          </a:p>
          <a:p>
            <a:pPr lvl="1"/>
            <a:r>
              <a:rPr lang="en-US" dirty="0" smtClean="0"/>
              <a:t>100,000 people evacuated (no major sicknesses / death reported)</a:t>
            </a:r>
          </a:p>
          <a:p>
            <a:pPr lvl="1"/>
            <a:r>
              <a:rPr lang="en-US" dirty="0" smtClean="0"/>
              <a:t>Level 7 nuclear event (highest event)</a:t>
            </a:r>
            <a:endParaRPr lang="en-US" dirty="0"/>
          </a:p>
        </p:txBody>
      </p:sp>
      <p:pic>
        <p:nvPicPr>
          <p:cNvPr id="5" name="Picture 4"/>
          <p:cNvPicPr>
            <a:picLocks noChangeAspect="1"/>
          </p:cNvPicPr>
          <p:nvPr/>
        </p:nvPicPr>
        <p:blipFill>
          <a:blip r:embed="rId2"/>
          <a:stretch>
            <a:fillRect/>
          </a:stretch>
        </p:blipFill>
        <p:spPr>
          <a:xfrm>
            <a:off x="5059919" y="4546600"/>
            <a:ext cx="3606800" cy="2247900"/>
          </a:xfrm>
          <a:prstGeom prst="rect">
            <a:avLst/>
          </a:prstGeom>
        </p:spPr>
      </p:pic>
      <p:pic>
        <p:nvPicPr>
          <p:cNvPr id="6" name="Picture 5"/>
          <p:cNvPicPr>
            <a:picLocks noChangeAspect="1"/>
          </p:cNvPicPr>
          <p:nvPr/>
        </p:nvPicPr>
        <p:blipFill>
          <a:blip r:embed="rId3"/>
          <a:stretch>
            <a:fillRect/>
          </a:stretch>
        </p:blipFill>
        <p:spPr>
          <a:xfrm>
            <a:off x="445170" y="4760415"/>
            <a:ext cx="3210397" cy="1979745"/>
          </a:xfrm>
          <a:prstGeom prst="rect">
            <a:avLst/>
          </a:prstGeom>
        </p:spPr>
      </p:pic>
    </p:spTree>
    <p:extLst>
      <p:ext uri="{BB962C8B-B14F-4D97-AF65-F5344CB8AC3E}">
        <p14:creationId xmlns:p14="http://schemas.microsoft.com/office/powerpoint/2010/main" val="424057315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checkerboard(across)">
                                      <p:cBhvr>
                                        <p:cTn id="7" dur="500"/>
                                        <p:tgtEl>
                                          <p:spTgt spid="3">
                                            <p:txEl>
                                              <p:pRg st="1" end="1"/>
                                            </p:txEl>
                                          </p:spTgt>
                                        </p:tgtEl>
                                      </p:cBhvr>
                                    </p:animEffect>
                                  </p:childTnLst>
                                </p:cTn>
                              </p:par>
                              <p:par>
                                <p:cTn id="8" presetID="5" presetClass="entr" presetSubtype="1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checkerboard(across)">
                                      <p:cBhvr>
                                        <p:cTn id="10" dur="500"/>
                                        <p:tgtEl>
                                          <p:spTgt spid="3">
                                            <p:txEl>
                                              <p:pRg st="2" end="2"/>
                                            </p:txEl>
                                          </p:spTgt>
                                        </p:tgtEl>
                                      </p:cBhvr>
                                    </p:animEffect>
                                  </p:childTnLst>
                                </p:cTn>
                              </p:par>
                              <p:par>
                                <p:cTn id="11" presetID="5" presetClass="entr" presetSubtype="1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checkerboard(across)">
                                      <p:cBhvr>
                                        <p:cTn id="13" dur="500"/>
                                        <p:tgtEl>
                                          <p:spTgt spid="3">
                                            <p:txEl>
                                              <p:pRg st="3" end="3"/>
                                            </p:txEl>
                                          </p:spTgt>
                                        </p:tgtEl>
                                      </p:cBhvr>
                                    </p:animEffect>
                                  </p:childTnLst>
                                </p:cTn>
                              </p:par>
                              <p:par>
                                <p:cTn id="14" presetID="5" presetClass="entr" presetSubtype="10" fill="hold"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checkerboard(across)">
                                      <p:cBhvr>
                                        <p:cTn id="16" dur="500"/>
                                        <p:tgtEl>
                                          <p:spTgt spid="3">
                                            <p:txEl>
                                              <p:pRg st="4" end="4"/>
                                            </p:txEl>
                                          </p:spTgt>
                                        </p:tgtEl>
                                      </p:cBhvr>
                                    </p:animEffect>
                                  </p:childTnLst>
                                </p:cTn>
                              </p:par>
                              <p:par>
                                <p:cTn id="17" presetID="5" presetClass="entr" presetSubtype="1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Effect transition="in" filter="checkerboard(across)">
                                      <p:cBhvr>
                                        <p:cTn id="19" dur="500"/>
                                        <p:tgtEl>
                                          <p:spTgt spid="3">
                                            <p:txEl>
                                              <p:pRg st="5" end="5"/>
                                            </p:txEl>
                                          </p:spTgt>
                                        </p:tgtEl>
                                      </p:cBhvr>
                                    </p:animEffect>
                                  </p:childTnLst>
                                </p:cTn>
                              </p:par>
                              <p:par>
                                <p:cTn id="20" presetID="5" presetClass="entr" presetSubtype="10" fill="hold" nodeType="with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checkerboard(across)">
                                      <p:cBhvr>
                                        <p:cTn id="2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68199"/>
            <a:ext cx="8042276" cy="4343400"/>
          </a:xfrm>
        </p:spPr>
        <p:txBody>
          <a:bodyPr/>
          <a:lstStyle/>
          <a:p>
            <a:r>
              <a:rPr lang="en-US" u="sng" dirty="0" smtClean="0"/>
              <a:t>Exxon Valdez (1989)</a:t>
            </a:r>
          </a:p>
          <a:p>
            <a:pPr lvl="1"/>
            <a:r>
              <a:rPr lang="en-US" dirty="0" smtClean="0"/>
              <a:t>Ran aground in Prince Williams Sound, Alaska</a:t>
            </a:r>
          </a:p>
          <a:p>
            <a:pPr lvl="1"/>
            <a:r>
              <a:rPr lang="en-US" dirty="0" smtClean="0"/>
              <a:t>Spilled 100,000’s barrels of oil (10+ million gals)</a:t>
            </a:r>
          </a:p>
          <a:p>
            <a:pPr lvl="1"/>
            <a:r>
              <a:rPr lang="en-US" dirty="0" smtClean="0"/>
              <a:t>2</a:t>
            </a:r>
            <a:r>
              <a:rPr lang="en-US" baseline="30000" dirty="0" smtClean="0"/>
              <a:t>nd</a:t>
            </a:r>
            <a:r>
              <a:rPr lang="en-US" dirty="0" smtClean="0"/>
              <a:t> largest oil spill in US history</a:t>
            </a:r>
          </a:p>
          <a:p>
            <a:endParaRPr lang="en-US" dirty="0"/>
          </a:p>
        </p:txBody>
      </p:sp>
      <p:pic>
        <p:nvPicPr>
          <p:cNvPr id="4" name="Picture 3"/>
          <p:cNvPicPr>
            <a:picLocks noChangeAspect="1"/>
          </p:cNvPicPr>
          <p:nvPr/>
        </p:nvPicPr>
        <p:blipFill>
          <a:blip r:embed="rId2"/>
          <a:stretch>
            <a:fillRect/>
          </a:stretch>
        </p:blipFill>
        <p:spPr>
          <a:xfrm>
            <a:off x="-1" y="3096571"/>
            <a:ext cx="2985261" cy="3761429"/>
          </a:xfrm>
          <a:prstGeom prst="rect">
            <a:avLst/>
          </a:prstGeom>
        </p:spPr>
      </p:pic>
      <p:pic>
        <p:nvPicPr>
          <p:cNvPr id="5" name="Picture 4"/>
          <p:cNvPicPr>
            <a:picLocks noChangeAspect="1"/>
          </p:cNvPicPr>
          <p:nvPr/>
        </p:nvPicPr>
        <p:blipFill>
          <a:blip r:embed="rId3"/>
          <a:stretch>
            <a:fillRect/>
          </a:stretch>
        </p:blipFill>
        <p:spPr>
          <a:xfrm>
            <a:off x="5459887" y="4307937"/>
            <a:ext cx="3684113" cy="2591932"/>
          </a:xfrm>
          <a:prstGeom prst="rect">
            <a:avLst/>
          </a:prstGeom>
        </p:spPr>
      </p:pic>
      <p:pic>
        <p:nvPicPr>
          <p:cNvPr id="6" name="Picture 5"/>
          <p:cNvPicPr>
            <a:picLocks noChangeAspect="1"/>
          </p:cNvPicPr>
          <p:nvPr/>
        </p:nvPicPr>
        <p:blipFill>
          <a:blip r:embed="rId4"/>
          <a:stretch>
            <a:fillRect/>
          </a:stretch>
        </p:blipFill>
        <p:spPr>
          <a:xfrm>
            <a:off x="3101248" y="1756222"/>
            <a:ext cx="4361906" cy="2551715"/>
          </a:xfrm>
          <a:prstGeom prst="rect">
            <a:avLst/>
          </a:prstGeom>
        </p:spPr>
      </p:pic>
      <p:pic>
        <p:nvPicPr>
          <p:cNvPr id="7" name="Picture 6"/>
          <p:cNvPicPr>
            <a:picLocks noChangeAspect="1"/>
          </p:cNvPicPr>
          <p:nvPr/>
        </p:nvPicPr>
        <p:blipFill>
          <a:blip r:embed="rId5"/>
          <a:stretch>
            <a:fillRect/>
          </a:stretch>
        </p:blipFill>
        <p:spPr>
          <a:xfrm>
            <a:off x="183469" y="1713128"/>
            <a:ext cx="2801791" cy="2192706"/>
          </a:xfrm>
          <a:prstGeom prst="rect">
            <a:avLst/>
          </a:prstGeom>
        </p:spPr>
      </p:pic>
      <p:pic>
        <p:nvPicPr>
          <p:cNvPr id="8" name="Picture 7"/>
          <p:cNvPicPr>
            <a:picLocks noChangeAspect="1"/>
          </p:cNvPicPr>
          <p:nvPr/>
        </p:nvPicPr>
        <p:blipFill>
          <a:blip r:embed="rId6"/>
          <a:stretch>
            <a:fillRect/>
          </a:stretch>
        </p:blipFill>
        <p:spPr>
          <a:xfrm>
            <a:off x="7362815" y="0"/>
            <a:ext cx="1781185" cy="1938705"/>
          </a:xfrm>
          <a:prstGeom prst="rect">
            <a:avLst/>
          </a:prstGeom>
        </p:spPr>
      </p:pic>
    </p:spTree>
    <p:extLst>
      <p:ext uri="{BB962C8B-B14F-4D97-AF65-F5344CB8AC3E}">
        <p14:creationId xmlns:p14="http://schemas.microsoft.com/office/powerpoint/2010/main" val="212536028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linds(horizontal)">
                                      <p:cBhvr>
                                        <p:cTn id="13" dur="500"/>
                                        <p:tgtEl>
                                          <p:spTgt spid="3">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blinds(horizontal)">
                                      <p:cBhvr>
                                        <p:cTn id="16"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0"/>
            <a:ext cx="9144000" cy="4343400"/>
          </a:xfrm>
        </p:spPr>
        <p:txBody>
          <a:bodyPr/>
          <a:lstStyle/>
          <a:p>
            <a:r>
              <a:rPr lang="en-US" u="sng" dirty="0" err="1" smtClean="0"/>
              <a:t>Deepwater</a:t>
            </a:r>
            <a:r>
              <a:rPr lang="en-US" u="sng" dirty="0" smtClean="0"/>
              <a:t> Horizon Oil Spill (July 15, 2010)</a:t>
            </a:r>
          </a:p>
          <a:p>
            <a:pPr lvl="1"/>
            <a:r>
              <a:rPr lang="en-US" dirty="0" smtClean="0"/>
              <a:t>Largest oil spill in US history</a:t>
            </a:r>
            <a:br>
              <a:rPr lang="en-US" dirty="0" smtClean="0"/>
            </a:br>
            <a:r>
              <a:rPr lang="en-US" dirty="0" smtClean="0"/>
              <a:t> (2</a:t>
            </a:r>
            <a:r>
              <a:rPr lang="en-US" baseline="30000" dirty="0" smtClean="0"/>
              <a:t>nd</a:t>
            </a:r>
            <a:r>
              <a:rPr lang="en-US" dirty="0" smtClean="0"/>
              <a:t> largest in world)</a:t>
            </a:r>
          </a:p>
          <a:p>
            <a:pPr lvl="1"/>
            <a:r>
              <a:rPr lang="en-US" dirty="0" smtClean="0"/>
              <a:t>Occurred in Gulf of Mexico </a:t>
            </a:r>
          </a:p>
          <a:p>
            <a:pPr lvl="1"/>
            <a:r>
              <a:rPr lang="en-US" dirty="0" smtClean="0"/>
              <a:t>Operated by BP - $4.525 billion fine</a:t>
            </a:r>
          </a:p>
          <a:p>
            <a:pPr lvl="1"/>
            <a:r>
              <a:rPr lang="en-US" dirty="0" smtClean="0"/>
              <a:t>Oil flowed for 87 days (4.9 </a:t>
            </a:r>
            <a:r>
              <a:rPr lang="en-US" dirty="0"/>
              <a:t>million </a:t>
            </a:r>
            <a:r>
              <a:rPr lang="en-US" dirty="0" smtClean="0"/>
              <a:t>barrels or 210 million gals)</a:t>
            </a:r>
            <a:endParaRPr lang="en-US" dirty="0"/>
          </a:p>
          <a:p>
            <a:pPr lvl="1"/>
            <a:r>
              <a:rPr lang="en-US" dirty="0" smtClean="0"/>
              <a:t>11 died</a:t>
            </a:r>
            <a:endParaRPr lang="en-US" dirty="0"/>
          </a:p>
        </p:txBody>
      </p:sp>
      <p:pic>
        <p:nvPicPr>
          <p:cNvPr id="4" name="Picture 3"/>
          <p:cNvPicPr>
            <a:picLocks noChangeAspect="1"/>
          </p:cNvPicPr>
          <p:nvPr/>
        </p:nvPicPr>
        <p:blipFill>
          <a:blip r:embed="rId2"/>
          <a:stretch>
            <a:fillRect/>
          </a:stretch>
        </p:blipFill>
        <p:spPr>
          <a:xfrm>
            <a:off x="0" y="3471174"/>
            <a:ext cx="4402872" cy="3386825"/>
          </a:xfrm>
          <a:prstGeom prst="rect">
            <a:avLst/>
          </a:prstGeom>
        </p:spPr>
      </p:pic>
      <p:sp>
        <p:nvSpPr>
          <p:cNvPr id="5" name="TextBox 4"/>
          <p:cNvSpPr txBox="1"/>
          <p:nvPr/>
        </p:nvSpPr>
        <p:spPr>
          <a:xfrm>
            <a:off x="261865" y="3101842"/>
            <a:ext cx="3201943" cy="369332"/>
          </a:xfrm>
          <a:prstGeom prst="rect">
            <a:avLst/>
          </a:prstGeom>
          <a:noFill/>
        </p:spPr>
        <p:txBody>
          <a:bodyPr wrap="none" rtlCol="0">
            <a:spAutoFit/>
          </a:bodyPr>
          <a:lstStyle/>
          <a:p>
            <a:r>
              <a:rPr lang="en-US" dirty="0" smtClean="0"/>
              <a:t>Oil slick from space (NASA)</a:t>
            </a:r>
            <a:endParaRPr lang="en-US" dirty="0"/>
          </a:p>
        </p:txBody>
      </p:sp>
      <p:pic>
        <p:nvPicPr>
          <p:cNvPr id="6" name="Picture 5"/>
          <p:cNvPicPr>
            <a:picLocks noChangeAspect="1"/>
          </p:cNvPicPr>
          <p:nvPr/>
        </p:nvPicPr>
        <p:blipFill>
          <a:blip r:embed="rId3"/>
          <a:stretch>
            <a:fillRect/>
          </a:stretch>
        </p:blipFill>
        <p:spPr>
          <a:xfrm>
            <a:off x="6847770" y="0"/>
            <a:ext cx="2296229" cy="1930920"/>
          </a:xfrm>
          <a:prstGeom prst="rect">
            <a:avLst/>
          </a:prstGeom>
        </p:spPr>
      </p:pic>
      <p:pic>
        <p:nvPicPr>
          <p:cNvPr id="8" name="Picture 7"/>
          <p:cNvPicPr>
            <a:picLocks noChangeAspect="1"/>
          </p:cNvPicPr>
          <p:nvPr/>
        </p:nvPicPr>
        <p:blipFill>
          <a:blip r:embed="rId4"/>
          <a:stretch>
            <a:fillRect/>
          </a:stretch>
        </p:blipFill>
        <p:spPr>
          <a:xfrm>
            <a:off x="5394995" y="4321032"/>
            <a:ext cx="3749005" cy="2542728"/>
          </a:xfrm>
          <a:prstGeom prst="rect">
            <a:avLst/>
          </a:prstGeom>
        </p:spPr>
      </p:pic>
    </p:spTree>
    <p:extLst>
      <p:ext uri="{BB962C8B-B14F-4D97-AF65-F5344CB8AC3E}">
        <p14:creationId xmlns:p14="http://schemas.microsoft.com/office/powerpoint/2010/main" val="227195228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blinds(horizontal)">
                                      <p:cBhvr>
                                        <p:cTn id="10" dur="500"/>
                                        <p:tgtEl>
                                          <p:spTgt spid="3">
                                            <p:txEl>
                                              <p:pRg st="2" end="2"/>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blinds(horizontal)">
                                      <p:cBhvr>
                                        <p:cTn id="13" dur="500"/>
                                        <p:tgtEl>
                                          <p:spTgt spid="3">
                                            <p:txEl>
                                              <p:pRg st="3" end="3"/>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blinds(horizontal)">
                                      <p:cBhvr>
                                        <p:cTn id="16" dur="500"/>
                                        <p:tgtEl>
                                          <p:spTgt spid="3">
                                            <p:txEl>
                                              <p:pRg st="4" end="4"/>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Effect transition="in" filter="blinds(horizontal)">
                                      <p:cBhvr>
                                        <p:cTn id="19"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0"/>
            <a:ext cx="9144000" cy="4343400"/>
          </a:xfrm>
        </p:spPr>
        <p:txBody>
          <a:bodyPr>
            <a:normAutofit fontScale="92500" lnSpcReduction="20000"/>
          </a:bodyPr>
          <a:lstStyle/>
          <a:p>
            <a:r>
              <a:rPr lang="en-US" u="sng" dirty="0" smtClean="0"/>
              <a:t>DDT (dichlorodiphenyltrichloroethane)</a:t>
            </a:r>
          </a:p>
          <a:p>
            <a:pPr lvl="1"/>
            <a:r>
              <a:rPr lang="en-US" dirty="0" smtClean="0"/>
              <a:t>Colorless, tasteless</a:t>
            </a:r>
          </a:p>
          <a:p>
            <a:pPr lvl="1"/>
            <a:r>
              <a:rPr lang="en-US" dirty="0" smtClean="0"/>
              <a:t>Used primarily as an insecticide after WWII (1948ish)</a:t>
            </a:r>
          </a:p>
          <a:p>
            <a:pPr lvl="1"/>
            <a:r>
              <a:rPr lang="en-US" dirty="0" smtClean="0"/>
              <a:t>Rachel Carson’s </a:t>
            </a:r>
            <a:r>
              <a:rPr lang="en-US" i="1" dirty="0" smtClean="0"/>
              <a:t>Silent Spring</a:t>
            </a:r>
            <a:r>
              <a:rPr lang="en-US" dirty="0"/>
              <a:t> “questioned the logic of releasing large amounts of chemicals into the environment without fully understanding their effects on ecology or human </a:t>
            </a:r>
            <a:r>
              <a:rPr lang="en-US" dirty="0" smtClean="0"/>
              <a:t>health”</a:t>
            </a:r>
          </a:p>
          <a:p>
            <a:pPr lvl="2"/>
            <a:r>
              <a:rPr lang="en-US" dirty="0" smtClean="0"/>
              <a:t>Book started the modern environmental movement</a:t>
            </a:r>
          </a:p>
          <a:p>
            <a:pPr lvl="2"/>
            <a:r>
              <a:rPr lang="en-US" dirty="0" smtClean="0"/>
              <a:t>Get it?  Silent spring?</a:t>
            </a:r>
          </a:p>
          <a:p>
            <a:pPr lvl="1"/>
            <a:r>
              <a:rPr lang="en-US" dirty="0" smtClean="0"/>
              <a:t>Fat soluble so it easily </a:t>
            </a:r>
            <a:r>
              <a:rPr lang="en-US" dirty="0" err="1" smtClean="0"/>
              <a:t>bioaccumulates</a:t>
            </a:r>
            <a:r>
              <a:rPr lang="en-US" dirty="0" smtClean="0"/>
              <a:t> in organisms</a:t>
            </a:r>
          </a:p>
          <a:p>
            <a:pPr lvl="1"/>
            <a:r>
              <a:rPr lang="en-US" dirty="0" smtClean="0"/>
              <a:t>Birds especially affected, causing thinning of shells resulting in population declines (especially predatory birds)</a:t>
            </a:r>
          </a:p>
          <a:p>
            <a:pPr lvl="1"/>
            <a:r>
              <a:rPr lang="en-US" dirty="0" smtClean="0"/>
              <a:t>Toxic at certain levels to many organisms</a:t>
            </a:r>
          </a:p>
          <a:p>
            <a:pPr lvl="1"/>
            <a:r>
              <a:rPr lang="en-US" dirty="0" smtClean="0"/>
              <a:t>Banned in US agriculture in 1982.  Banned </a:t>
            </a:r>
            <a:r>
              <a:rPr lang="en-US" dirty="0"/>
              <a:t>worldwide in the </a:t>
            </a:r>
            <a:r>
              <a:rPr lang="en-US" u="sng" dirty="0"/>
              <a:t>Stockholm </a:t>
            </a:r>
            <a:r>
              <a:rPr lang="en-US" u="sng" dirty="0" smtClean="0"/>
              <a:t>Convention</a:t>
            </a:r>
            <a:r>
              <a:rPr lang="en-US" dirty="0" smtClean="0"/>
              <a:t> (2004)</a:t>
            </a:r>
            <a:endParaRPr lang="en-US" u="sng" dirty="0"/>
          </a:p>
          <a:p>
            <a:pPr lvl="1"/>
            <a:endParaRPr lang="en-US" dirty="0"/>
          </a:p>
        </p:txBody>
      </p:sp>
      <p:pic>
        <p:nvPicPr>
          <p:cNvPr id="4" name="Picture 3"/>
          <p:cNvPicPr>
            <a:picLocks noChangeAspect="1"/>
          </p:cNvPicPr>
          <p:nvPr/>
        </p:nvPicPr>
        <p:blipFill>
          <a:blip r:embed="rId2"/>
          <a:stretch>
            <a:fillRect/>
          </a:stretch>
        </p:blipFill>
        <p:spPr>
          <a:xfrm>
            <a:off x="88900" y="4127500"/>
            <a:ext cx="2984500" cy="2730500"/>
          </a:xfrm>
          <a:prstGeom prst="rect">
            <a:avLst/>
          </a:prstGeom>
        </p:spPr>
      </p:pic>
      <p:pic>
        <p:nvPicPr>
          <p:cNvPr id="5" name="Picture 4"/>
          <p:cNvPicPr>
            <a:picLocks noChangeAspect="1"/>
          </p:cNvPicPr>
          <p:nvPr/>
        </p:nvPicPr>
        <p:blipFill>
          <a:blip r:embed="rId3"/>
          <a:stretch>
            <a:fillRect/>
          </a:stretch>
        </p:blipFill>
        <p:spPr>
          <a:xfrm>
            <a:off x="3345884" y="4343400"/>
            <a:ext cx="3209908" cy="2340558"/>
          </a:xfrm>
          <a:prstGeom prst="rect">
            <a:avLst/>
          </a:prstGeom>
        </p:spPr>
      </p:pic>
      <p:pic>
        <p:nvPicPr>
          <p:cNvPr id="6" name="Picture 5"/>
          <p:cNvPicPr>
            <a:picLocks noChangeAspect="1"/>
          </p:cNvPicPr>
          <p:nvPr/>
        </p:nvPicPr>
        <p:blipFill>
          <a:blip r:embed="rId4"/>
          <a:stretch>
            <a:fillRect/>
          </a:stretch>
        </p:blipFill>
        <p:spPr>
          <a:xfrm>
            <a:off x="7340783" y="4032962"/>
            <a:ext cx="1803216" cy="2825038"/>
          </a:xfrm>
          <a:prstGeom prst="rect">
            <a:avLst/>
          </a:prstGeom>
        </p:spPr>
      </p:pic>
    </p:spTree>
    <p:extLst>
      <p:ext uri="{BB962C8B-B14F-4D97-AF65-F5344CB8AC3E}">
        <p14:creationId xmlns:p14="http://schemas.microsoft.com/office/powerpoint/2010/main" val="1897638816"/>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9275" y="107576"/>
            <a:ext cx="8042276" cy="1336956"/>
          </a:xfrm>
        </p:spPr>
        <p:txBody>
          <a:bodyPr/>
          <a:lstStyle/>
          <a:p>
            <a:endParaRPr lang="en-US" dirty="0"/>
          </a:p>
        </p:txBody>
      </p:sp>
      <p:sp>
        <p:nvSpPr>
          <p:cNvPr id="3" name="Content Placeholder 2"/>
          <p:cNvSpPr>
            <a:spLocks noGrp="1"/>
          </p:cNvSpPr>
          <p:nvPr>
            <p:ph idx="1"/>
          </p:nvPr>
        </p:nvSpPr>
        <p:spPr/>
        <p:txBody>
          <a:bodyPr/>
          <a:lstStyle/>
          <a:p>
            <a:r>
              <a:rPr lang="en-US" dirty="0" smtClean="0"/>
              <a:t>College Board -- AP multiple choice sample</a:t>
            </a:r>
          </a:p>
          <a:p>
            <a:r>
              <a:rPr lang="en-US" dirty="0" smtClean="0"/>
              <a:t>College Board – AP short answer questions (2010 &amp; 2011)</a:t>
            </a:r>
          </a:p>
          <a:p>
            <a:r>
              <a:rPr lang="en-US" dirty="0" smtClean="0"/>
              <a:t>Practice AP Test</a:t>
            </a:r>
          </a:p>
          <a:p>
            <a:r>
              <a:rPr lang="en-US" dirty="0" smtClean="0"/>
              <a:t>All answers</a:t>
            </a:r>
            <a:endParaRPr lang="en-US" dirty="0"/>
          </a:p>
        </p:txBody>
      </p:sp>
    </p:spTree>
    <p:extLst>
      <p:ext uri="{BB962C8B-B14F-4D97-AF65-F5344CB8AC3E}">
        <p14:creationId xmlns:p14="http://schemas.microsoft.com/office/powerpoint/2010/main" val="2781645407"/>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593172566"/>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a:xfrm>
            <a:off x="228600" y="274638"/>
            <a:ext cx="8686800" cy="1073150"/>
          </a:xfrm>
        </p:spPr>
        <p:txBody>
          <a:bodyPr/>
          <a:lstStyle/>
          <a:p>
            <a:pPr eaLnBrk="1" hangingPunct="1">
              <a:defRPr/>
            </a:pPr>
            <a:r>
              <a:rPr lang="en-US" smtClean="0">
                <a:cs typeface="+mj-cs"/>
              </a:rPr>
              <a:t>Solar output and ocean absorption influence climate </a:t>
            </a:r>
          </a:p>
        </p:txBody>
      </p:sp>
      <p:sp>
        <p:nvSpPr>
          <p:cNvPr id="70659" name="Rectangle 3"/>
          <p:cNvSpPr>
            <a:spLocks noGrp="1" noChangeArrowheads="1"/>
          </p:cNvSpPr>
          <p:nvPr>
            <p:ph type="body" idx="1"/>
          </p:nvPr>
        </p:nvSpPr>
        <p:spPr>
          <a:xfrm>
            <a:off x="0" y="1524000"/>
            <a:ext cx="8788400" cy="4473575"/>
          </a:xfrm>
        </p:spPr>
        <p:txBody>
          <a:bodyPr/>
          <a:lstStyle/>
          <a:p>
            <a:pPr eaLnBrk="1" hangingPunct="1">
              <a:lnSpc>
                <a:spcPct val="80000"/>
              </a:lnSpc>
              <a:defRPr/>
            </a:pPr>
            <a:r>
              <a:rPr lang="en-US" sz="2400" b="1" dirty="0" smtClean="0">
                <a:cs typeface="+mn-cs"/>
              </a:rPr>
              <a:t>Solar output</a:t>
            </a:r>
            <a:r>
              <a:rPr lang="en-US" sz="2400" dirty="0" smtClean="0">
                <a:cs typeface="+mn-cs"/>
              </a:rPr>
              <a:t> = drives temperature change on Earth</a:t>
            </a:r>
            <a:r>
              <a:rPr lang="ja-JP" altLang="en-US" sz="2400" dirty="0" smtClean="0">
                <a:latin typeface="Arial"/>
                <a:cs typeface="+mn-cs"/>
              </a:rPr>
              <a:t>’</a:t>
            </a:r>
            <a:r>
              <a:rPr lang="en-US" sz="2400" dirty="0" smtClean="0">
                <a:cs typeface="+mn-cs"/>
              </a:rPr>
              <a:t>s surface</a:t>
            </a:r>
          </a:p>
          <a:p>
            <a:pPr lvl="1" eaLnBrk="1" hangingPunct="1">
              <a:lnSpc>
                <a:spcPct val="80000"/>
              </a:lnSpc>
              <a:defRPr/>
            </a:pPr>
            <a:r>
              <a:rPr lang="en-US" sz="2400" dirty="0" smtClean="0"/>
              <a:t>The Sun varies in the radiation it emits</a:t>
            </a:r>
          </a:p>
          <a:p>
            <a:pPr lvl="1" eaLnBrk="1" hangingPunct="1">
              <a:lnSpc>
                <a:spcPct val="80000"/>
              </a:lnSpc>
              <a:defRPr/>
            </a:pPr>
            <a:r>
              <a:rPr lang="en-US" sz="2400" dirty="0" smtClean="0"/>
              <a:t>Variation in solar energy (i.e., solar flares) has not been great enough to change Earth</a:t>
            </a:r>
            <a:r>
              <a:rPr lang="ja-JP" altLang="en-US" sz="2400" dirty="0" smtClean="0">
                <a:latin typeface="Arial"/>
              </a:rPr>
              <a:t>’</a:t>
            </a:r>
            <a:r>
              <a:rPr lang="en-US" sz="2400" dirty="0" smtClean="0"/>
              <a:t>s temperature</a:t>
            </a:r>
          </a:p>
          <a:p>
            <a:pPr eaLnBrk="1" hangingPunct="1">
              <a:lnSpc>
                <a:spcPct val="80000"/>
              </a:lnSpc>
              <a:defRPr/>
            </a:pPr>
            <a:r>
              <a:rPr lang="en-US" sz="2400" b="1" dirty="0" smtClean="0">
                <a:cs typeface="+mn-cs"/>
              </a:rPr>
              <a:t>Ocean absorption = </a:t>
            </a:r>
            <a:r>
              <a:rPr lang="en-US" sz="2400" dirty="0" smtClean="0">
                <a:cs typeface="+mn-cs"/>
              </a:rPr>
              <a:t>the ocean holds 50 times more carbon than the atmosphere and absorbs it from the atmosphere</a:t>
            </a:r>
          </a:p>
          <a:p>
            <a:pPr lvl="1" eaLnBrk="1" hangingPunct="1">
              <a:lnSpc>
                <a:spcPct val="80000"/>
              </a:lnSpc>
              <a:defRPr/>
            </a:pPr>
            <a:r>
              <a:rPr lang="en-US" sz="2400" dirty="0" smtClean="0"/>
              <a:t>Carbon absorption by the oceans is slowing global warming but not preventing it</a:t>
            </a:r>
          </a:p>
          <a:p>
            <a:pPr lvl="1" eaLnBrk="1" hangingPunct="1">
              <a:lnSpc>
                <a:spcPct val="80000"/>
              </a:lnSpc>
              <a:defRPr/>
            </a:pPr>
            <a:r>
              <a:rPr lang="en-US" sz="2400" dirty="0" smtClean="0"/>
              <a:t>Warmer oceans absorb less CO</a:t>
            </a:r>
            <a:r>
              <a:rPr lang="en-US" sz="2400" baseline="-25000" dirty="0" smtClean="0"/>
              <a:t>2</a:t>
            </a:r>
            <a:r>
              <a:rPr lang="en-US" sz="2400" dirty="0" smtClean="0"/>
              <a:t> because gases are less soluble in warmer water – a positive feedback effect that accelerates warming</a:t>
            </a:r>
          </a:p>
          <a:p>
            <a:pPr eaLnBrk="1" hangingPunct="1">
              <a:lnSpc>
                <a:spcPct val="80000"/>
              </a:lnSpc>
              <a:defRPr/>
            </a:pPr>
            <a:endParaRPr lang="en-US" sz="2400" dirty="0" smtClean="0">
              <a:cs typeface="+mn-cs"/>
            </a:endParaRPr>
          </a:p>
        </p:txBody>
      </p:sp>
    </p:spTree>
    <p:extLst>
      <p:ext uri="{BB962C8B-B14F-4D97-AF65-F5344CB8AC3E}">
        <p14:creationId xmlns:p14="http://schemas.microsoft.com/office/powerpoint/2010/main" val="66852156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70659">
                                            <p:txEl>
                                              <p:pRg st="3" end="3"/>
                                            </p:txEl>
                                          </p:spTgt>
                                        </p:tgtEl>
                                        <p:attrNameLst>
                                          <p:attrName>style.visibility</p:attrName>
                                        </p:attrNameLst>
                                      </p:cBhvr>
                                      <p:to>
                                        <p:strVal val="visible"/>
                                      </p:to>
                                    </p:set>
                                    <p:animEffect transition="in" filter="dissolve">
                                      <p:cBhvr>
                                        <p:cTn id="7" dur="500"/>
                                        <p:tgtEl>
                                          <p:spTgt spid="70659">
                                            <p:txEl>
                                              <p:pRg st="3" end="3"/>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70659">
                                            <p:txEl>
                                              <p:pRg st="4" end="4"/>
                                            </p:txEl>
                                          </p:spTgt>
                                        </p:tgtEl>
                                        <p:attrNameLst>
                                          <p:attrName>style.visibility</p:attrName>
                                        </p:attrNameLst>
                                      </p:cBhvr>
                                      <p:to>
                                        <p:strVal val="visible"/>
                                      </p:to>
                                    </p:set>
                                    <p:animEffect transition="in" filter="dissolve">
                                      <p:cBhvr>
                                        <p:cTn id="10" dur="500"/>
                                        <p:tgtEl>
                                          <p:spTgt spid="70659">
                                            <p:txEl>
                                              <p:pRg st="4" end="4"/>
                                            </p:txEl>
                                          </p:spTgt>
                                        </p:tgtEl>
                                      </p:cBhvr>
                                    </p:animEffect>
                                  </p:childTnLst>
                                </p:cTn>
                              </p:par>
                              <p:par>
                                <p:cTn id="11" presetID="9" presetClass="entr" presetSubtype="0" fill="hold" nodeType="withEffect">
                                  <p:stCondLst>
                                    <p:cond delay="0"/>
                                  </p:stCondLst>
                                  <p:childTnLst>
                                    <p:set>
                                      <p:cBhvr>
                                        <p:cTn id="12" dur="1" fill="hold">
                                          <p:stCondLst>
                                            <p:cond delay="0"/>
                                          </p:stCondLst>
                                        </p:cTn>
                                        <p:tgtEl>
                                          <p:spTgt spid="70659">
                                            <p:txEl>
                                              <p:pRg st="5" end="5"/>
                                            </p:txEl>
                                          </p:spTgt>
                                        </p:tgtEl>
                                        <p:attrNameLst>
                                          <p:attrName>style.visibility</p:attrName>
                                        </p:attrNameLst>
                                      </p:cBhvr>
                                      <p:to>
                                        <p:strVal val="visible"/>
                                      </p:to>
                                    </p:set>
                                    <p:animEffect transition="in" filter="dissolve">
                                      <p:cBhvr>
                                        <p:cTn id="13" dur="500"/>
                                        <p:tgtEl>
                                          <p:spTgt spid="7065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228600" y="228600"/>
            <a:ext cx="8686800" cy="1073150"/>
          </a:xfrm>
        </p:spPr>
        <p:txBody>
          <a:bodyPr/>
          <a:lstStyle/>
          <a:p>
            <a:pPr eaLnBrk="1" hangingPunct="1">
              <a:defRPr/>
            </a:pPr>
            <a:r>
              <a:rPr lang="en-US" smtClean="0">
                <a:cs typeface="+mj-cs"/>
              </a:rPr>
              <a:t>Ocean circulation and ENSO influence climate</a:t>
            </a:r>
          </a:p>
        </p:txBody>
      </p:sp>
      <p:sp>
        <p:nvSpPr>
          <p:cNvPr id="34819" name="Rectangle 3"/>
          <p:cNvSpPr>
            <a:spLocks noGrp="1" noChangeArrowheads="1"/>
          </p:cNvSpPr>
          <p:nvPr>
            <p:ph type="body" idx="1"/>
          </p:nvPr>
        </p:nvSpPr>
        <p:spPr>
          <a:xfrm>
            <a:off x="228600" y="1371600"/>
            <a:ext cx="8458200" cy="2209800"/>
          </a:xfrm>
        </p:spPr>
        <p:txBody>
          <a:bodyPr>
            <a:normAutofit fontScale="92500" lnSpcReduction="10000"/>
          </a:bodyPr>
          <a:lstStyle/>
          <a:p>
            <a:pPr eaLnBrk="1" hangingPunct="1">
              <a:defRPr/>
            </a:pPr>
            <a:r>
              <a:rPr lang="en-US" sz="2400" b="1" smtClean="0">
                <a:cs typeface="+mn-cs"/>
              </a:rPr>
              <a:t>Ocean circulation</a:t>
            </a:r>
            <a:r>
              <a:rPr lang="en-US" sz="2400" smtClean="0">
                <a:cs typeface="+mn-cs"/>
              </a:rPr>
              <a:t> = ocean water exchanges tremendous amounts of heat with the atmosphere, and ocean currents move energy from place to place</a:t>
            </a:r>
          </a:p>
          <a:p>
            <a:pPr eaLnBrk="1" hangingPunct="1">
              <a:defRPr/>
            </a:pPr>
            <a:r>
              <a:rPr lang="en-US" sz="2400" b="1" smtClean="0">
                <a:cs typeface="+mn-cs"/>
              </a:rPr>
              <a:t>El Ni</a:t>
            </a:r>
            <a:r>
              <a:rPr lang="en-US" sz="2400" b="1" smtClean="0">
                <a:cs typeface="Times New Roman" charset="0"/>
              </a:rPr>
              <a:t>ñ</a:t>
            </a:r>
            <a:r>
              <a:rPr lang="en-US" sz="2400" b="1" smtClean="0">
                <a:cs typeface="+mn-cs"/>
              </a:rPr>
              <a:t>o-southern oscillation (ENSO)</a:t>
            </a:r>
            <a:r>
              <a:rPr lang="en-US" sz="2400" smtClean="0">
                <a:cs typeface="+mn-cs"/>
              </a:rPr>
              <a:t> = a systematic shift in atmospheric pressure, sea surface temperature, and ocean circulation in the tropical Pacific</a:t>
            </a:r>
          </a:p>
        </p:txBody>
      </p:sp>
      <p:pic>
        <p:nvPicPr>
          <p:cNvPr id="43011" name="Picture 5" descr="18_06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467289"/>
            <a:ext cx="3508992" cy="3390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12" name="Picture 7" descr="18_06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26665" y="3492555"/>
            <a:ext cx="4410670" cy="3365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99300359"/>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a:xfrm>
            <a:off x="6857704" y="13513"/>
            <a:ext cx="2286297" cy="711574"/>
          </a:xfrm>
        </p:spPr>
        <p:txBody>
          <a:bodyPr/>
          <a:lstStyle/>
          <a:p>
            <a:pPr eaLnBrk="1" hangingPunct="1">
              <a:defRPr/>
            </a:pPr>
            <a:r>
              <a:rPr lang="en-US" dirty="0" smtClean="0">
                <a:cs typeface="+mj-cs"/>
              </a:rPr>
              <a:t>El Ni</a:t>
            </a:r>
            <a:r>
              <a:rPr lang="en-US" dirty="0" smtClean="0">
                <a:cs typeface="Times New Roman" charset="0"/>
              </a:rPr>
              <a:t>ñ</a:t>
            </a:r>
            <a:r>
              <a:rPr lang="en-US" dirty="0" smtClean="0">
                <a:cs typeface="+mj-cs"/>
              </a:rPr>
              <a:t>o</a:t>
            </a:r>
          </a:p>
        </p:txBody>
      </p:sp>
      <p:sp>
        <p:nvSpPr>
          <p:cNvPr id="72707" name="Rectangle 3"/>
          <p:cNvSpPr>
            <a:spLocks noGrp="1" noChangeArrowheads="1"/>
          </p:cNvSpPr>
          <p:nvPr>
            <p:ph type="body" idx="1"/>
          </p:nvPr>
        </p:nvSpPr>
        <p:spPr>
          <a:xfrm>
            <a:off x="192088" y="47872"/>
            <a:ext cx="7043196" cy="5559425"/>
          </a:xfrm>
        </p:spPr>
        <p:txBody>
          <a:bodyPr>
            <a:normAutofit/>
          </a:bodyPr>
          <a:lstStyle/>
          <a:p>
            <a:pPr eaLnBrk="1" hangingPunct="1">
              <a:defRPr/>
            </a:pPr>
            <a:r>
              <a:rPr lang="en-US" sz="2200" dirty="0" smtClean="0">
                <a:cs typeface="+mn-cs"/>
              </a:rPr>
              <a:t>Normally, winds blow from east to west along the equator, from high to low pressure</a:t>
            </a:r>
          </a:p>
          <a:p>
            <a:pPr eaLnBrk="1" hangingPunct="1">
              <a:defRPr/>
            </a:pPr>
            <a:r>
              <a:rPr lang="en-US" sz="2200" dirty="0" smtClean="0">
                <a:cs typeface="+mn-cs"/>
              </a:rPr>
              <a:t>Westward-moving surface waters allow nutrient-rich upwelling along the coast of Peru</a:t>
            </a:r>
          </a:p>
          <a:p>
            <a:pPr eaLnBrk="1" hangingPunct="1">
              <a:defRPr/>
            </a:pPr>
            <a:r>
              <a:rPr lang="en-US" sz="2200" dirty="0" smtClean="0">
                <a:cs typeface="+mn-cs"/>
              </a:rPr>
              <a:t>ENSO occurs when air pressure increases in the western Pacific and decreases in the eastern Pacific, causing the equatorial winds to weaken</a:t>
            </a:r>
          </a:p>
          <a:p>
            <a:pPr eaLnBrk="1" hangingPunct="1">
              <a:defRPr/>
            </a:pPr>
            <a:r>
              <a:rPr lang="en-US" sz="2200" dirty="0" smtClean="0">
                <a:cs typeface="+mn-cs"/>
              </a:rPr>
              <a:t>Water flows eastward, suppressing </a:t>
            </a:r>
            <a:r>
              <a:rPr lang="en-US" sz="2200" dirty="0" err="1" smtClean="0">
                <a:cs typeface="+mn-cs"/>
              </a:rPr>
              <a:t>upwellings</a:t>
            </a:r>
            <a:r>
              <a:rPr lang="en-US" sz="2200" dirty="0" smtClean="0">
                <a:cs typeface="+mn-cs"/>
              </a:rPr>
              <a:t>, shutting down delivery of nutrients that support aquatic life</a:t>
            </a:r>
          </a:p>
          <a:p>
            <a:pPr eaLnBrk="1" hangingPunct="1">
              <a:defRPr/>
            </a:pPr>
            <a:r>
              <a:rPr lang="en-US" sz="2200" dirty="0" smtClean="0">
                <a:cs typeface="+mn-cs"/>
              </a:rPr>
              <a:t>Coastal industries are devastated, global weather is changed</a:t>
            </a:r>
          </a:p>
          <a:p>
            <a:pPr eaLnBrk="1" hangingPunct="1">
              <a:defRPr/>
            </a:pPr>
            <a:endParaRPr lang="en-US" sz="2200" dirty="0" smtClean="0">
              <a:cs typeface="+mn-cs"/>
            </a:endParaRPr>
          </a:p>
        </p:txBody>
      </p:sp>
      <p:pic>
        <p:nvPicPr>
          <p:cNvPr id="4" name="Picture 5" descr="18_06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0326" y="5181407"/>
            <a:ext cx="1735079" cy="1676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7" descr="18_06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50705" y="4562283"/>
            <a:ext cx="2993296" cy="2283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44040993"/>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endParaRPr lang="en-US" smtClean="0">
              <a:cs typeface="+mj-cs"/>
            </a:endParaRPr>
          </a:p>
        </p:txBody>
      </p:sp>
      <p:sp>
        <p:nvSpPr>
          <p:cNvPr id="3" name="Content Placeholder 2"/>
          <p:cNvSpPr>
            <a:spLocks noGrp="1"/>
          </p:cNvSpPr>
          <p:nvPr>
            <p:ph idx="1"/>
          </p:nvPr>
        </p:nvSpPr>
        <p:spPr/>
        <p:txBody>
          <a:bodyPr/>
          <a:lstStyle/>
          <a:p>
            <a:pPr eaLnBrk="1" hangingPunct="1">
              <a:defRPr/>
            </a:pPr>
            <a:endParaRPr lang="en-US" smtClean="0">
              <a:cs typeface="+mn-cs"/>
            </a:endParaRPr>
          </a:p>
        </p:txBody>
      </p:sp>
      <p:pic>
        <p:nvPicPr>
          <p:cNvPr id="44035" name="Picture 5" descr="18_06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76200"/>
            <a:ext cx="4267200" cy="412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36" name="Picture 7" descr="18_06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67200" y="3116263"/>
            <a:ext cx="4859338" cy="370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35832379"/>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lstStyle/>
          <a:p>
            <a:pPr eaLnBrk="1" hangingPunct="1">
              <a:defRPr/>
            </a:pPr>
            <a:r>
              <a:rPr lang="en-US" smtClean="0">
                <a:cs typeface="+mj-cs"/>
              </a:rPr>
              <a:t>La Ni</a:t>
            </a:r>
            <a:r>
              <a:rPr lang="en-US" smtClean="0">
                <a:cs typeface="Times New Roman" charset="0"/>
              </a:rPr>
              <a:t>ñ</a:t>
            </a:r>
            <a:r>
              <a:rPr lang="en-US" smtClean="0">
                <a:cs typeface="+mj-cs"/>
              </a:rPr>
              <a:t>a events</a:t>
            </a:r>
          </a:p>
        </p:txBody>
      </p:sp>
      <p:sp>
        <p:nvSpPr>
          <p:cNvPr id="71683" name="Rectangle 3"/>
          <p:cNvSpPr>
            <a:spLocks noGrp="1" noChangeArrowheads="1"/>
          </p:cNvSpPr>
          <p:nvPr>
            <p:ph type="body" idx="1"/>
          </p:nvPr>
        </p:nvSpPr>
        <p:spPr>
          <a:xfrm>
            <a:off x="203200" y="1447800"/>
            <a:ext cx="8788400" cy="3851275"/>
          </a:xfrm>
        </p:spPr>
        <p:txBody>
          <a:bodyPr/>
          <a:lstStyle/>
          <a:p>
            <a:pPr eaLnBrk="1" hangingPunct="1">
              <a:defRPr/>
            </a:pPr>
            <a:r>
              <a:rPr lang="en-US" smtClean="0">
                <a:cs typeface="+mn-cs"/>
              </a:rPr>
              <a:t>The opposite of El Ni</a:t>
            </a:r>
            <a:r>
              <a:rPr lang="en-US" smtClean="0">
                <a:cs typeface="Times New Roman" charset="0"/>
              </a:rPr>
              <a:t>ñ</a:t>
            </a:r>
            <a:r>
              <a:rPr lang="en-US" smtClean="0">
                <a:cs typeface="+mn-cs"/>
              </a:rPr>
              <a:t>o events</a:t>
            </a:r>
          </a:p>
          <a:p>
            <a:pPr lvl="1" eaLnBrk="1" hangingPunct="1">
              <a:defRPr/>
            </a:pPr>
            <a:r>
              <a:rPr lang="en-US" smtClean="0"/>
              <a:t>Cold surface waters extend far westward in the equatorial Pacific and weather patterns are affected in opposite ways</a:t>
            </a:r>
          </a:p>
          <a:p>
            <a:pPr eaLnBrk="1" hangingPunct="1">
              <a:defRPr/>
            </a:pPr>
            <a:r>
              <a:rPr lang="en-US" smtClean="0">
                <a:cs typeface="+mn-cs"/>
              </a:rPr>
              <a:t>ENSO cycles are periodic, occurring every 2-8 years</a:t>
            </a:r>
          </a:p>
          <a:p>
            <a:pPr lvl="1" eaLnBrk="1" hangingPunct="1">
              <a:defRPr/>
            </a:pPr>
            <a:r>
              <a:rPr lang="en-US" smtClean="0"/>
              <a:t>Globally warming air and sea temperatures may be increasing their frequency and strength</a:t>
            </a:r>
          </a:p>
          <a:p>
            <a:pPr eaLnBrk="1" hangingPunct="1">
              <a:defRPr/>
            </a:pPr>
            <a:endParaRPr lang="en-US" smtClean="0">
              <a:cs typeface="+mn-cs"/>
            </a:endParaRPr>
          </a:p>
        </p:txBody>
      </p:sp>
    </p:spTree>
    <p:extLst>
      <p:ext uri="{BB962C8B-B14F-4D97-AF65-F5344CB8AC3E}">
        <p14:creationId xmlns:p14="http://schemas.microsoft.com/office/powerpoint/2010/main" val="2405507084"/>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a:xfrm>
            <a:off x="549275" y="107576"/>
            <a:ext cx="8042276" cy="806824"/>
          </a:xfrm>
        </p:spPr>
        <p:txBody>
          <a:bodyPr/>
          <a:lstStyle/>
          <a:p>
            <a:pPr eaLnBrk="1" hangingPunct="1">
              <a:defRPr/>
            </a:pPr>
            <a:r>
              <a:rPr lang="en-US" dirty="0" err="1" smtClean="0">
                <a:cs typeface="+mj-cs"/>
              </a:rPr>
              <a:t>Thermohaline</a:t>
            </a:r>
            <a:r>
              <a:rPr lang="en-US" dirty="0" smtClean="0">
                <a:cs typeface="+mj-cs"/>
              </a:rPr>
              <a:t> circulation</a:t>
            </a:r>
          </a:p>
        </p:txBody>
      </p:sp>
      <p:sp>
        <p:nvSpPr>
          <p:cNvPr id="73731" name="Rectangle 3"/>
          <p:cNvSpPr>
            <a:spLocks noGrp="1" noChangeArrowheads="1"/>
          </p:cNvSpPr>
          <p:nvPr>
            <p:ph type="body" idx="1"/>
          </p:nvPr>
        </p:nvSpPr>
        <p:spPr>
          <a:xfrm>
            <a:off x="457200" y="914400"/>
            <a:ext cx="7772400" cy="5559425"/>
          </a:xfrm>
        </p:spPr>
        <p:txBody>
          <a:bodyPr/>
          <a:lstStyle/>
          <a:p>
            <a:pPr eaLnBrk="1" hangingPunct="1">
              <a:defRPr/>
            </a:pPr>
            <a:r>
              <a:rPr lang="en-US" b="1" dirty="0" err="1" smtClean="0">
                <a:cs typeface="+mn-cs"/>
              </a:rPr>
              <a:t>Thermohaline</a:t>
            </a:r>
            <a:r>
              <a:rPr lang="en-US" b="1" dirty="0" smtClean="0">
                <a:cs typeface="+mn-cs"/>
              </a:rPr>
              <a:t> circulation</a:t>
            </a:r>
            <a:r>
              <a:rPr lang="en-US" dirty="0" smtClean="0">
                <a:cs typeface="+mn-cs"/>
              </a:rPr>
              <a:t> = a worldwide current system in which warmer, fresher water moves along the surface; and colder, saltier water moves deep beneath the surface	</a:t>
            </a:r>
          </a:p>
          <a:p>
            <a:pPr lvl="1" eaLnBrk="1" hangingPunct="1">
              <a:defRPr/>
            </a:pPr>
            <a:r>
              <a:rPr lang="en-US" dirty="0" smtClean="0"/>
              <a:t>Warm surface water carries heat to Europe</a:t>
            </a:r>
          </a:p>
          <a:p>
            <a:pPr lvl="1" eaLnBrk="1" hangingPunct="1">
              <a:defRPr/>
            </a:pPr>
            <a:endParaRPr lang="en-US" dirty="0" smtClean="0"/>
          </a:p>
          <a:p>
            <a:pPr lvl="1" eaLnBrk="1" hangingPunct="1">
              <a:defRPr/>
            </a:pPr>
            <a:r>
              <a:rPr lang="en-US" b="1" dirty="0" smtClean="0"/>
              <a:t>North American Deep Water</a:t>
            </a:r>
            <a:r>
              <a:rPr lang="en-US" dirty="0" smtClean="0"/>
              <a:t> (NADW) = the deep portion of the </a:t>
            </a:r>
            <a:r>
              <a:rPr lang="en-US" dirty="0" err="1" smtClean="0"/>
              <a:t>thermohaline</a:t>
            </a:r>
            <a:r>
              <a:rPr lang="en-US" dirty="0" smtClean="0"/>
              <a:t> circulation, consisting of dense, cool water that sinks</a:t>
            </a:r>
          </a:p>
          <a:p>
            <a:pPr lvl="1" eaLnBrk="1" hangingPunct="1">
              <a:defRPr/>
            </a:pPr>
            <a:r>
              <a:rPr lang="en-US" dirty="0" smtClean="0"/>
              <a:t>Interrupting the </a:t>
            </a:r>
            <a:r>
              <a:rPr lang="en-US" dirty="0" err="1" smtClean="0"/>
              <a:t>thermohaline</a:t>
            </a:r>
            <a:r>
              <a:rPr lang="en-US" dirty="0" smtClean="0"/>
              <a:t> circulation could trigger rapid climate change</a:t>
            </a:r>
          </a:p>
          <a:p>
            <a:pPr lvl="1" eaLnBrk="1" hangingPunct="1">
              <a:defRPr/>
            </a:pPr>
            <a:endParaRPr lang="en-US" dirty="0" smtClean="0"/>
          </a:p>
          <a:p>
            <a:pPr eaLnBrk="1" hangingPunct="1">
              <a:defRPr/>
            </a:pPr>
            <a:endParaRPr lang="en-US" dirty="0" smtClean="0">
              <a:cs typeface="+mn-cs"/>
            </a:endParaRPr>
          </a:p>
        </p:txBody>
      </p:sp>
    </p:spTree>
    <p:extLst>
      <p:ext uri="{BB962C8B-B14F-4D97-AF65-F5344CB8AC3E}">
        <p14:creationId xmlns:p14="http://schemas.microsoft.com/office/powerpoint/2010/main" val="1232317829"/>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a:xfrm>
            <a:off x="549275" y="107576"/>
            <a:ext cx="8042276" cy="560220"/>
          </a:xfrm>
        </p:spPr>
        <p:txBody>
          <a:bodyPr/>
          <a:lstStyle/>
          <a:p>
            <a:pPr eaLnBrk="1" hangingPunct="1">
              <a:defRPr/>
            </a:pPr>
            <a:r>
              <a:rPr lang="en-US" dirty="0" smtClean="0">
                <a:cs typeface="+mj-cs"/>
              </a:rPr>
              <a:t>NADW is vulnerable</a:t>
            </a:r>
          </a:p>
        </p:txBody>
      </p:sp>
      <p:sp>
        <p:nvSpPr>
          <p:cNvPr id="74755" name="Rectangle 3"/>
          <p:cNvSpPr>
            <a:spLocks noGrp="1" noChangeArrowheads="1"/>
          </p:cNvSpPr>
          <p:nvPr>
            <p:ph type="body" idx="1"/>
          </p:nvPr>
        </p:nvSpPr>
        <p:spPr>
          <a:xfrm>
            <a:off x="97668" y="563044"/>
            <a:ext cx="8229600" cy="3183570"/>
          </a:xfrm>
        </p:spPr>
        <p:txBody>
          <a:bodyPr/>
          <a:lstStyle/>
          <a:p>
            <a:pPr eaLnBrk="1" hangingPunct="1">
              <a:defRPr/>
            </a:pPr>
            <a:r>
              <a:rPr lang="en-US" dirty="0" smtClean="0">
                <a:cs typeface="+mn-cs"/>
              </a:rPr>
              <a:t>If Greenland</a:t>
            </a:r>
            <a:r>
              <a:rPr lang="ja-JP" altLang="en-US" dirty="0" smtClean="0">
                <a:latin typeface="Arial"/>
                <a:cs typeface="+mn-cs"/>
              </a:rPr>
              <a:t>’</a:t>
            </a:r>
            <a:r>
              <a:rPr lang="en-US" dirty="0" smtClean="0">
                <a:cs typeface="+mn-cs"/>
              </a:rPr>
              <a:t>s ice melts, freshwater runoff would dilute ocean waters, making them less dense, and stopping NADW</a:t>
            </a:r>
          </a:p>
          <a:p>
            <a:pPr lvl="1" eaLnBrk="1" hangingPunct="1">
              <a:defRPr/>
            </a:pPr>
            <a:r>
              <a:rPr lang="en-US" dirty="0" smtClean="0"/>
              <a:t>Some data suggest </a:t>
            </a:r>
            <a:r>
              <a:rPr lang="en-US" dirty="0" err="1" smtClean="0"/>
              <a:t>thermohaline</a:t>
            </a:r>
            <a:r>
              <a:rPr lang="en-US" dirty="0" smtClean="0"/>
              <a:t> circulation is slowing</a:t>
            </a:r>
          </a:p>
          <a:p>
            <a:pPr eaLnBrk="1" hangingPunct="1">
              <a:defRPr/>
            </a:pPr>
            <a:r>
              <a:rPr lang="en-US" dirty="0" smtClean="0">
                <a:cs typeface="+mn-cs"/>
              </a:rPr>
              <a:t>Europe would rapidly cool, as shown in </a:t>
            </a:r>
            <a:r>
              <a:rPr lang="en-US" i="1" dirty="0" smtClean="0">
                <a:cs typeface="+mn-cs"/>
              </a:rPr>
              <a:t>The Day After Tomorrow</a:t>
            </a:r>
            <a:r>
              <a:rPr lang="en-US" dirty="0" smtClean="0">
                <a:cs typeface="+mn-cs"/>
              </a:rPr>
              <a:t>, a movie which exaggerated the impacts</a:t>
            </a:r>
          </a:p>
        </p:txBody>
      </p:sp>
      <p:pic>
        <p:nvPicPr>
          <p:cNvPr id="48131" name="Picture 5" descr="18_0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69483" y="3077859"/>
            <a:ext cx="5560281" cy="3780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55418081"/>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1112343647"/>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CITES</a:t>
            </a:r>
            <a:endParaRPr lang="en-US" dirty="0"/>
          </a:p>
        </p:txBody>
      </p:sp>
      <p:sp>
        <p:nvSpPr>
          <p:cNvPr id="3" name="Content Placeholder 2"/>
          <p:cNvSpPr>
            <a:spLocks noGrp="1"/>
          </p:cNvSpPr>
          <p:nvPr>
            <p:ph idx="1"/>
          </p:nvPr>
        </p:nvSpPr>
        <p:spPr/>
        <p:txBody>
          <a:bodyPr/>
          <a:lstStyle/>
          <a:p>
            <a:r>
              <a:rPr lang="en-US" b="1" u="sng" dirty="0" smtClean="0"/>
              <a:t>Convention </a:t>
            </a:r>
            <a:r>
              <a:rPr lang="en-US" b="1" u="sng" dirty="0"/>
              <a:t>on International Trade in Endangered Species of Wild Fauna and </a:t>
            </a:r>
            <a:r>
              <a:rPr lang="en-US" b="1" u="sng" dirty="0" smtClean="0"/>
              <a:t>Flora (CITES)</a:t>
            </a:r>
          </a:p>
          <a:p>
            <a:pPr lvl="1"/>
            <a:r>
              <a:rPr lang="en-US" dirty="0" smtClean="0"/>
              <a:t>Multilateral treaty (1975)</a:t>
            </a:r>
          </a:p>
          <a:p>
            <a:pPr lvl="1"/>
            <a:r>
              <a:rPr lang="en-US" dirty="0" smtClean="0"/>
              <a:t>“Its </a:t>
            </a:r>
            <a:r>
              <a:rPr lang="en-US" dirty="0"/>
              <a:t>aim is to ensure that international trade in specimens of wild animals and plants does not threaten the survival of the species in the wild, and it accords varying degrees of protection to more than </a:t>
            </a:r>
            <a:r>
              <a:rPr lang="en-US" dirty="0" smtClean="0"/>
              <a:t>34,000 </a:t>
            </a:r>
            <a:r>
              <a:rPr lang="en-US" dirty="0"/>
              <a:t>species of animals and </a:t>
            </a:r>
            <a:r>
              <a:rPr lang="en-US" dirty="0" smtClean="0"/>
              <a:t>plants”</a:t>
            </a:r>
            <a:endParaRPr lang="en-US" dirty="0"/>
          </a:p>
        </p:txBody>
      </p:sp>
    </p:spTree>
    <p:extLst>
      <p:ext uri="{BB962C8B-B14F-4D97-AF65-F5344CB8AC3E}">
        <p14:creationId xmlns:p14="http://schemas.microsoft.com/office/powerpoint/2010/main" val="4190862907"/>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2088" y="-136525"/>
            <a:ext cx="8788400" cy="7467600"/>
          </a:xfrm>
        </p:spPr>
        <p:txBody>
          <a:bodyPr/>
          <a:lstStyle/>
          <a:p>
            <a:pPr>
              <a:defRPr/>
            </a:pPr>
            <a:r>
              <a:rPr lang="en-US" dirty="0" smtClean="0"/>
              <a:t>AP Pass</a:t>
            </a:r>
          </a:p>
          <a:p>
            <a:pPr>
              <a:defRPr/>
            </a:pPr>
            <a:r>
              <a:rPr lang="en-US" dirty="0" smtClean="0">
                <a:hlinkClick r:id="rId2"/>
              </a:rPr>
              <a:t>http://appass.com/calculators/environmentalscience</a:t>
            </a:r>
            <a:endParaRPr lang="en-US" dirty="0" smtClean="0"/>
          </a:p>
          <a:p>
            <a:pPr>
              <a:defRPr/>
            </a:pPr>
            <a:r>
              <a:rPr lang="en-US" dirty="0" smtClean="0"/>
              <a:t>Exam Scores</a:t>
            </a:r>
          </a:p>
          <a:p>
            <a:pPr>
              <a:defRPr/>
            </a:pPr>
            <a:r>
              <a:rPr lang="en-US" dirty="0" smtClean="0">
                <a:hlinkClick r:id="rId3"/>
              </a:rPr>
              <a:t>https://apstudent.collegeboard.org/exploreap/the-rewards/exam-scores</a:t>
            </a:r>
            <a:endParaRPr lang="en-US" dirty="0" smtClean="0"/>
          </a:p>
          <a:p>
            <a:pPr>
              <a:defRPr/>
            </a:pPr>
            <a:r>
              <a:rPr lang="en-US" dirty="0" smtClean="0"/>
              <a:t>Multiple choice Scores</a:t>
            </a:r>
          </a:p>
          <a:p>
            <a:pPr>
              <a:defRPr/>
            </a:pPr>
            <a:r>
              <a:rPr lang="en-US" dirty="0" smtClean="0">
                <a:hlinkClick r:id="rId4"/>
              </a:rPr>
              <a:t>http://apcentral.collegeboard.com/apc/public/courses/212187.html</a:t>
            </a:r>
            <a:endParaRPr lang="en-US" dirty="0"/>
          </a:p>
          <a:p>
            <a:pPr>
              <a:defRPr/>
            </a:pPr>
            <a:r>
              <a:rPr lang="en-US" dirty="0" smtClean="0"/>
              <a:t>Does your college accept AP credits?</a:t>
            </a:r>
          </a:p>
          <a:p>
            <a:pPr>
              <a:defRPr/>
            </a:pPr>
            <a:r>
              <a:rPr lang="en-US" dirty="0" smtClean="0">
                <a:hlinkClick r:id="rId5"/>
              </a:rPr>
              <a:t>http://collegesearch.collegeboard.com/apcreditpolicy/appolicy.jsp?match=true&amp;collegeId=1225&amp;searchType=APCredit&amp;type=qfs&amp;word=east%20stroudsburg</a:t>
            </a:r>
            <a:endParaRPr lang="en-US" dirty="0" smtClean="0"/>
          </a:p>
          <a:p>
            <a:pPr lvl="1">
              <a:defRPr/>
            </a:pPr>
            <a:r>
              <a:rPr lang="en-US" dirty="0" smtClean="0"/>
              <a:t>(best to contact your college directly)</a:t>
            </a:r>
          </a:p>
          <a:p>
            <a:pPr>
              <a:defRPr/>
            </a:pPr>
            <a:endParaRPr lang="en-US" dirty="0"/>
          </a:p>
        </p:txBody>
      </p:sp>
    </p:spTree>
    <p:extLst>
      <p:ext uri="{BB962C8B-B14F-4D97-AF65-F5344CB8AC3E}">
        <p14:creationId xmlns:p14="http://schemas.microsoft.com/office/powerpoint/2010/main" val="51533918"/>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9275" y="30376"/>
            <a:ext cx="8042276" cy="755266"/>
          </a:xfrm>
        </p:spPr>
        <p:txBody>
          <a:bodyPr/>
          <a:lstStyle/>
          <a:p>
            <a:r>
              <a:rPr lang="en-US" dirty="0" smtClean="0"/>
              <a:t>Laws and Acts</a:t>
            </a:r>
            <a:endParaRPr lang="en-US" dirty="0"/>
          </a:p>
        </p:txBody>
      </p:sp>
      <p:sp>
        <p:nvSpPr>
          <p:cNvPr id="3" name="Content Placeholder 2"/>
          <p:cNvSpPr>
            <a:spLocks noGrp="1"/>
          </p:cNvSpPr>
          <p:nvPr>
            <p:ph idx="1"/>
          </p:nvPr>
        </p:nvSpPr>
        <p:spPr>
          <a:xfrm>
            <a:off x="549274" y="785642"/>
            <a:ext cx="8594725" cy="6072358"/>
          </a:xfrm>
        </p:spPr>
        <p:txBody>
          <a:bodyPr>
            <a:normAutofit/>
          </a:bodyPr>
          <a:lstStyle/>
          <a:p>
            <a:r>
              <a:rPr lang="en-US" u="sng" dirty="0" smtClean="0"/>
              <a:t>Endangered Species Act (ESA)</a:t>
            </a:r>
          </a:p>
          <a:p>
            <a:pPr lvl="1"/>
            <a:r>
              <a:rPr lang="en-US" dirty="0" smtClean="0"/>
              <a:t>Signed into law by Nixon in 1973</a:t>
            </a:r>
          </a:p>
          <a:p>
            <a:pPr lvl="1"/>
            <a:r>
              <a:rPr lang="en-US" dirty="0" smtClean="0"/>
              <a:t>“Designed to protect critically imperiled species from extinction as a consequence from of economic growth and development </a:t>
            </a:r>
            <a:r>
              <a:rPr lang="en-US" dirty="0" err="1" smtClean="0"/>
              <a:t>untempered</a:t>
            </a:r>
            <a:r>
              <a:rPr lang="en-US" dirty="0" smtClean="0"/>
              <a:t> by adequate concern and conservation”</a:t>
            </a:r>
          </a:p>
          <a:p>
            <a:pPr lvl="1"/>
            <a:r>
              <a:rPr lang="en-US" dirty="0" smtClean="0"/>
              <a:t>Administered by US Fish and Wildlife Service and National Oceanic and </a:t>
            </a:r>
            <a:r>
              <a:rPr lang="en-US" dirty="0" err="1" smtClean="0"/>
              <a:t>Atmosphereic</a:t>
            </a:r>
            <a:r>
              <a:rPr lang="en-US" dirty="0" smtClean="0"/>
              <a:t> Administration (NOAA)</a:t>
            </a:r>
          </a:p>
          <a:p>
            <a:r>
              <a:rPr lang="en-US" u="sng" dirty="0" smtClean="0"/>
              <a:t>Surface Mining Control and Reclamation Act (SMCRA)</a:t>
            </a:r>
          </a:p>
          <a:p>
            <a:pPr lvl="1"/>
            <a:r>
              <a:rPr lang="en-US" dirty="0" smtClean="0"/>
              <a:t>Federal law (1977)  that regulates the environmental effects of coal mining in the US</a:t>
            </a:r>
          </a:p>
          <a:p>
            <a:pPr lvl="1"/>
            <a:r>
              <a:rPr lang="en-US" dirty="0" smtClean="0"/>
              <a:t>Two programs:  </a:t>
            </a:r>
          </a:p>
          <a:p>
            <a:pPr lvl="2"/>
            <a:r>
              <a:rPr lang="en-US" dirty="0" smtClean="0"/>
              <a:t>One for regulating active coal mines</a:t>
            </a:r>
          </a:p>
          <a:p>
            <a:pPr lvl="2"/>
            <a:r>
              <a:rPr lang="en-US" dirty="0" smtClean="0"/>
              <a:t>One to reclaim abandoned mine lands</a:t>
            </a:r>
          </a:p>
        </p:txBody>
      </p:sp>
    </p:spTree>
    <p:extLst>
      <p:ext uri="{BB962C8B-B14F-4D97-AF65-F5344CB8AC3E}">
        <p14:creationId xmlns:p14="http://schemas.microsoft.com/office/powerpoint/2010/main" val="1698091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checkerboard(across)">
                                      <p:cBhvr>
                                        <p:cTn id="7" dur="500"/>
                                        <p:tgtEl>
                                          <p:spTgt spid="3">
                                            <p:txEl>
                                              <p:pRg st="1" end="1"/>
                                            </p:txEl>
                                          </p:spTgt>
                                        </p:tgtEl>
                                      </p:cBhvr>
                                    </p:animEffect>
                                  </p:childTnLst>
                                </p:cTn>
                              </p:par>
                              <p:par>
                                <p:cTn id="8" presetID="5" presetClass="entr" presetSubtype="1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checkerboard(across)">
                                      <p:cBhvr>
                                        <p:cTn id="10" dur="500"/>
                                        <p:tgtEl>
                                          <p:spTgt spid="3">
                                            <p:txEl>
                                              <p:pRg st="2" end="2"/>
                                            </p:txEl>
                                          </p:spTgt>
                                        </p:tgtEl>
                                      </p:cBhvr>
                                    </p:animEffect>
                                  </p:childTnLst>
                                </p:cTn>
                              </p:par>
                              <p:par>
                                <p:cTn id="11" presetID="5" presetClass="entr" presetSubtype="1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checkerboard(across)">
                                      <p:cBhvr>
                                        <p:cTn id="13" dur="500"/>
                                        <p:tgtEl>
                                          <p:spTgt spid="3">
                                            <p:txEl>
                                              <p:pRg st="3" end="3"/>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3">
                                            <p:txEl>
                                              <p:pRg st="5" end="5"/>
                                            </p:txEl>
                                          </p:spTgt>
                                        </p:tgtEl>
                                        <p:attrNameLst>
                                          <p:attrName>style.visibility</p:attrName>
                                        </p:attrNameLst>
                                      </p:cBhvr>
                                      <p:to>
                                        <p:strVal val="visible"/>
                                      </p:to>
                                    </p:set>
                                    <p:animEffect transition="in" filter="blinds(horizontal)">
                                      <p:cBhvr>
                                        <p:cTn id="18" dur="500"/>
                                        <p:tgtEl>
                                          <p:spTgt spid="3">
                                            <p:txEl>
                                              <p:pRg st="5" end="5"/>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animEffect transition="in" filter="blinds(horizontal)">
                                      <p:cBhvr>
                                        <p:cTn id="21" dur="500"/>
                                        <p:tgtEl>
                                          <p:spTgt spid="3">
                                            <p:txEl>
                                              <p:pRg st="6" end="6"/>
                                            </p:txEl>
                                          </p:spTgt>
                                        </p:tgtEl>
                                      </p:cBhvr>
                                    </p:animEffect>
                                  </p:childTnLst>
                                </p:cTn>
                              </p:par>
                              <p:par>
                                <p:cTn id="22" presetID="3" presetClass="entr" presetSubtype="10" fill="hold" nodeType="withEffect">
                                  <p:stCondLst>
                                    <p:cond delay="0"/>
                                  </p:stCondLst>
                                  <p:childTnLst>
                                    <p:set>
                                      <p:cBhvr>
                                        <p:cTn id="23" dur="1" fill="hold">
                                          <p:stCondLst>
                                            <p:cond delay="0"/>
                                          </p:stCondLst>
                                        </p:cTn>
                                        <p:tgtEl>
                                          <p:spTgt spid="3">
                                            <p:txEl>
                                              <p:pRg st="7" end="7"/>
                                            </p:txEl>
                                          </p:spTgt>
                                        </p:tgtEl>
                                        <p:attrNameLst>
                                          <p:attrName>style.visibility</p:attrName>
                                        </p:attrNameLst>
                                      </p:cBhvr>
                                      <p:to>
                                        <p:strVal val="visible"/>
                                      </p:to>
                                    </p:set>
                                    <p:animEffect transition="in" filter="blinds(horizontal)">
                                      <p:cBhvr>
                                        <p:cTn id="24" dur="500"/>
                                        <p:tgtEl>
                                          <p:spTgt spid="3">
                                            <p:txEl>
                                              <p:pRg st="7" end="7"/>
                                            </p:txEl>
                                          </p:spTgt>
                                        </p:tgtEl>
                                      </p:cBhvr>
                                    </p:animEffect>
                                  </p:childTnLst>
                                </p:cTn>
                              </p:par>
                              <p:par>
                                <p:cTn id="25" presetID="3" presetClass="entr" presetSubtype="10" fill="hold" nodeType="with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animEffect transition="in" filter="blinds(horizontal)">
                                      <p:cBhvr>
                                        <p:cTn id="27"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0"/>
            <a:ext cx="9143999" cy="6481547"/>
          </a:xfrm>
        </p:spPr>
        <p:txBody>
          <a:bodyPr>
            <a:normAutofit fontScale="92500" lnSpcReduction="20000"/>
          </a:bodyPr>
          <a:lstStyle/>
          <a:p>
            <a:r>
              <a:rPr lang="en-US" u="sng" dirty="0"/>
              <a:t>Federal Food, Drug and Cosmetic Act (FFDCA) </a:t>
            </a:r>
          </a:p>
          <a:p>
            <a:pPr lvl="1"/>
            <a:r>
              <a:rPr lang="en-US" dirty="0"/>
              <a:t>Passed in 1938 giving the US Food and Drug Administration authority to oversee food, drug and cosmetic </a:t>
            </a:r>
            <a:r>
              <a:rPr lang="en-US" dirty="0" smtClean="0"/>
              <a:t>safety</a:t>
            </a:r>
          </a:p>
          <a:p>
            <a:pPr marL="349250" lvl="1" indent="0">
              <a:buNone/>
            </a:pPr>
            <a:endParaRPr lang="en-US" dirty="0" smtClean="0"/>
          </a:p>
          <a:p>
            <a:r>
              <a:rPr lang="en-US" u="sng" dirty="0" smtClean="0"/>
              <a:t>Comprehensive </a:t>
            </a:r>
            <a:r>
              <a:rPr lang="en-US" u="sng" dirty="0"/>
              <a:t>Environmental Response, Compensation and Liability Act (CERCLA</a:t>
            </a:r>
            <a:r>
              <a:rPr lang="en-US" u="sng" dirty="0" smtClean="0"/>
              <a:t>) - 1980</a:t>
            </a:r>
          </a:p>
          <a:p>
            <a:pPr lvl="1"/>
            <a:r>
              <a:rPr lang="en-US" dirty="0" smtClean="0"/>
              <a:t>Known as the </a:t>
            </a:r>
            <a:r>
              <a:rPr lang="en-US" u="sng" dirty="0" smtClean="0"/>
              <a:t>superfund</a:t>
            </a:r>
          </a:p>
          <a:p>
            <a:pPr lvl="1"/>
            <a:r>
              <a:rPr lang="en-US" dirty="0" smtClean="0"/>
              <a:t>Designed to clean up all sites contaminated with hazardous substances that are endangering public health and / or the environment</a:t>
            </a:r>
          </a:p>
          <a:p>
            <a:pPr lvl="1"/>
            <a:r>
              <a:rPr lang="en-US" dirty="0" smtClean="0"/>
              <a:t>Allows EPA to identify responsible parties and compel them to clean up the site.  </a:t>
            </a:r>
          </a:p>
          <a:p>
            <a:pPr lvl="1"/>
            <a:endParaRPr lang="en-US" dirty="0"/>
          </a:p>
          <a:p>
            <a:r>
              <a:rPr lang="en-US" u="sng" dirty="0"/>
              <a:t>National Environmental Policy Act (NEPA</a:t>
            </a:r>
            <a:r>
              <a:rPr lang="en-US" u="sng" dirty="0" smtClean="0"/>
              <a:t>)</a:t>
            </a:r>
          </a:p>
          <a:p>
            <a:pPr lvl="1"/>
            <a:r>
              <a:rPr lang="en-US" dirty="0"/>
              <a:t>Signed into law by Nixon in 1970</a:t>
            </a:r>
          </a:p>
          <a:p>
            <a:pPr lvl="1"/>
            <a:r>
              <a:rPr lang="en-US" dirty="0"/>
              <a:t>“the law was established to foster and promote the general welfare, to create and maintain conditions under which man and nature can exist in productive harmony, and fulfill the social, economic, and other requirements of present and future generations of Americans.”</a:t>
            </a:r>
          </a:p>
          <a:p>
            <a:pPr lvl="1"/>
            <a:endParaRPr lang="en-US" dirty="0"/>
          </a:p>
        </p:txBody>
      </p:sp>
    </p:spTree>
    <p:extLst>
      <p:ext uri="{BB962C8B-B14F-4D97-AF65-F5344CB8AC3E}">
        <p14:creationId xmlns:p14="http://schemas.microsoft.com/office/powerpoint/2010/main" val="306953990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checkerboard(across)">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blinds(horizontal)">
                                      <p:cBhvr>
                                        <p:cTn id="12" dur="500"/>
                                        <p:tgtEl>
                                          <p:spTgt spid="3">
                                            <p:txEl>
                                              <p:pRg st="4" end="4"/>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animEffect transition="in" filter="blinds(horizontal)">
                                      <p:cBhvr>
                                        <p:cTn id="15" dur="500"/>
                                        <p:tgtEl>
                                          <p:spTgt spid="3">
                                            <p:txEl>
                                              <p:pRg st="5" end="5"/>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3">
                                            <p:txEl>
                                              <p:pRg st="6" end="6"/>
                                            </p:txEl>
                                          </p:spTgt>
                                        </p:tgtEl>
                                        <p:attrNameLst>
                                          <p:attrName>style.visibility</p:attrName>
                                        </p:attrNameLst>
                                      </p:cBhvr>
                                      <p:to>
                                        <p:strVal val="visible"/>
                                      </p:to>
                                    </p:set>
                                    <p:animEffect transition="in" filter="blinds(horizontal)">
                                      <p:cBhvr>
                                        <p:cTn id="18" dur="500"/>
                                        <p:tgtEl>
                                          <p:spTgt spid="3">
                                            <p:txEl>
                                              <p:pRg st="6" end="6"/>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5" presetClass="entr" presetSubtype="10" fill="hold" nodeType="click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animEffect transition="in" filter="checkerboard(across)">
                                      <p:cBhvr>
                                        <p:cTn id="23" dur="500"/>
                                        <p:tgtEl>
                                          <p:spTgt spid="3">
                                            <p:txEl>
                                              <p:pRg st="8" end="8"/>
                                            </p:txEl>
                                          </p:spTgt>
                                        </p:tgtEl>
                                      </p:cBhvr>
                                    </p:animEffect>
                                  </p:childTnLst>
                                </p:cTn>
                              </p:par>
                              <p:par>
                                <p:cTn id="24" presetID="5" presetClass="entr" presetSubtype="10" fill="hold" nodeType="withEffect">
                                  <p:stCondLst>
                                    <p:cond delay="0"/>
                                  </p:stCondLst>
                                  <p:childTnLst>
                                    <p:set>
                                      <p:cBhvr>
                                        <p:cTn id="25" dur="1" fill="hold">
                                          <p:stCondLst>
                                            <p:cond delay="0"/>
                                          </p:stCondLst>
                                        </p:cTn>
                                        <p:tgtEl>
                                          <p:spTgt spid="3">
                                            <p:txEl>
                                              <p:pRg st="9" end="9"/>
                                            </p:txEl>
                                          </p:spTgt>
                                        </p:tgtEl>
                                        <p:attrNameLst>
                                          <p:attrName>style.visibility</p:attrName>
                                        </p:attrNameLst>
                                      </p:cBhvr>
                                      <p:to>
                                        <p:strVal val="visible"/>
                                      </p:to>
                                    </p:set>
                                    <p:animEffect transition="in" filter="checkerboard(across)">
                                      <p:cBhvr>
                                        <p:cTn id="26" dur="500"/>
                                        <p:tgtEl>
                                          <p:spTgt spid="3">
                                            <p:txEl>
                                              <p:pRg st="9" end="9"/>
                                            </p:txEl>
                                          </p:spTgt>
                                        </p:tgtEl>
                                      </p:cBhvr>
                                    </p:animEffect>
                                  </p:childTnLst>
                                </p:cTn>
                              </p:par>
                              <p:par>
                                <p:cTn id="27" presetID="5" presetClass="entr" presetSubtype="10" fill="hold" nodeType="withEffect">
                                  <p:stCondLst>
                                    <p:cond delay="0"/>
                                  </p:stCondLst>
                                  <p:childTnLst>
                                    <p:set>
                                      <p:cBhvr>
                                        <p:cTn id="28" dur="1" fill="hold">
                                          <p:stCondLst>
                                            <p:cond delay="0"/>
                                          </p:stCondLst>
                                        </p:cTn>
                                        <p:tgtEl>
                                          <p:spTgt spid="3">
                                            <p:txEl>
                                              <p:pRg st="10" end="10"/>
                                            </p:txEl>
                                          </p:spTgt>
                                        </p:tgtEl>
                                        <p:attrNameLst>
                                          <p:attrName>style.visibility</p:attrName>
                                        </p:attrNameLst>
                                      </p:cBhvr>
                                      <p:to>
                                        <p:strVal val="visible"/>
                                      </p:to>
                                    </p:set>
                                    <p:animEffect transition="in" filter="checkerboard(across)">
                                      <p:cBhvr>
                                        <p:cTn id="29"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10216" y="31377"/>
            <a:ext cx="8042276" cy="5676152"/>
          </a:xfrm>
        </p:spPr>
        <p:txBody>
          <a:bodyPr>
            <a:normAutofit/>
          </a:bodyPr>
          <a:lstStyle/>
          <a:p>
            <a:r>
              <a:rPr lang="en-US" u="sng" dirty="0" smtClean="0"/>
              <a:t>Resource Conservation and Recovery Act (RCRA)</a:t>
            </a:r>
          </a:p>
          <a:p>
            <a:pPr lvl="1"/>
            <a:r>
              <a:rPr lang="en-US" dirty="0" smtClean="0"/>
              <a:t>1976 – Federal Law that governs the disposal of solid and hazardous wasted</a:t>
            </a:r>
          </a:p>
          <a:p>
            <a:pPr lvl="1"/>
            <a:r>
              <a:rPr lang="en-US" dirty="0" smtClean="0"/>
              <a:t>“Gives the EPA the authority to control hazardous waste from the cradle-to-grave.”  </a:t>
            </a:r>
          </a:p>
          <a:p>
            <a:pPr lvl="1"/>
            <a:r>
              <a:rPr lang="en-US" dirty="0" smtClean="0"/>
              <a:t>This includes transportation, storage, disposal</a:t>
            </a:r>
          </a:p>
          <a:p>
            <a:r>
              <a:rPr lang="en-US" u="sng" dirty="0" smtClean="0"/>
              <a:t>Federal Insecticide, Fungicide and Rodenticide Act (FIFRA)</a:t>
            </a:r>
          </a:p>
          <a:p>
            <a:pPr lvl="1"/>
            <a:r>
              <a:rPr lang="en-US" dirty="0" smtClean="0"/>
              <a:t>“law that set up the basic US system of pesticide regulation to protect applicators, consumers and the environment.”</a:t>
            </a:r>
          </a:p>
          <a:p>
            <a:pPr lvl="1"/>
            <a:r>
              <a:rPr lang="en-US" dirty="0" smtClean="0"/>
              <a:t>Administered by the EPA</a:t>
            </a:r>
          </a:p>
          <a:p>
            <a:endParaRPr lang="en-US" dirty="0"/>
          </a:p>
        </p:txBody>
      </p:sp>
    </p:spTree>
    <p:extLst>
      <p:ext uri="{BB962C8B-B14F-4D97-AF65-F5344CB8AC3E}">
        <p14:creationId xmlns:p14="http://schemas.microsoft.com/office/powerpoint/2010/main" val="192565048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49275" y="328706"/>
            <a:ext cx="8042276" cy="5614895"/>
          </a:xfrm>
        </p:spPr>
        <p:txBody>
          <a:bodyPr/>
          <a:lstStyle/>
          <a:p>
            <a:r>
              <a:rPr lang="en-US" u="sng" dirty="0"/>
              <a:t>Occupational Safety and Health Administration (OSHA</a:t>
            </a:r>
            <a:r>
              <a:rPr lang="en-US" u="sng" dirty="0" smtClean="0"/>
              <a:t>)</a:t>
            </a:r>
          </a:p>
          <a:p>
            <a:pPr lvl="1"/>
            <a:r>
              <a:rPr lang="en-US" dirty="0" smtClean="0"/>
              <a:t>Part of the US Department of Labor</a:t>
            </a:r>
          </a:p>
          <a:p>
            <a:pPr lvl="1"/>
            <a:r>
              <a:rPr lang="en-US" dirty="0" smtClean="0"/>
              <a:t>Mission is to “assure safe and healthful working conditions for working men and women by setting and enforcing standards and by providing training, outreach, education and assistance”.</a:t>
            </a:r>
          </a:p>
          <a:p>
            <a:pPr lvl="1"/>
            <a:r>
              <a:rPr lang="en-US" dirty="0" smtClean="0"/>
              <a:t>Enforces whistleblower statues and regulations</a:t>
            </a:r>
            <a:endParaRPr lang="en-US" dirty="0"/>
          </a:p>
          <a:p>
            <a:r>
              <a:rPr lang="en-US" u="sng" dirty="0"/>
              <a:t>Federal Emergency Management Agency (FEMA</a:t>
            </a:r>
            <a:r>
              <a:rPr lang="en-US" u="sng" dirty="0" smtClean="0"/>
              <a:t>)</a:t>
            </a:r>
          </a:p>
          <a:p>
            <a:pPr lvl="1"/>
            <a:r>
              <a:rPr lang="en-US" dirty="0" smtClean="0"/>
              <a:t>Part of the US Dept. of Homeland Security</a:t>
            </a:r>
          </a:p>
          <a:p>
            <a:pPr lvl="1"/>
            <a:r>
              <a:rPr lang="en-US" dirty="0" smtClean="0"/>
              <a:t>Main role is to coordinate response to disasters that occur in the US (ones that states cannot handle, and they declare a state of emergency)</a:t>
            </a:r>
          </a:p>
          <a:p>
            <a:pPr lvl="1"/>
            <a:r>
              <a:rPr lang="en-US" dirty="0" smtClean="0"/>
              <a:t>States must request the help of FEMA</a:t>
            </a:r>
            <a:endParaRPr lang="en-US" dirty="0"/>
          </a:p>
          <a:p>
            <a:endParaRPr lang="en-US" dirty="0"/>
          </a:p>
        </p:txBody>
      </p:sp>
    </p:spTree>
    <p:extLst>
      <p:ext uri="{BB962C8B-B14F-4D97-AF65-F5344CB8AC3E}">
        <p14:creationId xmlns:p14="http://schemas.microsoft.com/office/powerpoint/2010/main" val="94679899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blinds(horizontal)">
                                      <p:cBhvr>
                                        <p:cTn id="10" dur="500"/>
                                        <p:tgtEl>
                                          <p:spTgt spid="3">
                                            <p:txEl>
                                              <p:pRg st="2" end="2"/>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blinds(horizontal)">
                                      <p:cBhvr>
                                        <p:cTn id="13" dur="500"/>
                                        <p:tgtEl>
                                          <p:spTgt spid="3">
                                            <p:txEl>
                                              <p:pRg st="3" end="3"/>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nodeType="clickEffect">
                                  <p:stCondLst>
                                    <p:cond delay="0"/>
                                  </p:stCondLst>
                                  <p:childTnLst>
                                    <p:set>
                                      <p:cBhvr>
                                        <p:cTn id="17" dur="1" fill="hold">
                                          <p:stCondLst>
                                            <p:cond delay="0"/>
                                          </p:stCondLst>
                                        </p:cTn>
                                        <p:tgtEl>
                                          <p:spTgt spid="3">
                                            <p:txEl>
                                              <p:pRg st="5" end="5"/>
                                            </p:txEl>
                                          </p:spTgt>
                                        </p:tgtEl>
                                        <p:attrNameLst>
                                          <p:attrName>style.visibility</p:attrName>
                                        </p:attrNameLst>
                                      </p:cBhvr>
                                      <p:to>
                                        <p:strVal val="visible"/>
                                      </p:to>
                                    </p:set>
                                    <p:animEffect transition="in" filter="checkerboard(across)">
                                      <p:cBhvr>
                                        <p:cTn id="18" dur="500"/>
                                        <p:tgtEl>
                                          <p:spTgt spid="3">
                                            <p:txEl>
                                              <p:pRg st="5" end="5"/>
                                            </p:txEl>
                                          </p:spTgt>
                                        </p:tgtEl>
                                      </p:cBhvr>
                                    </p:animEffect>
                                  </p:childTnLst>
                                </p:cTn>
                              </p:par>
                              <p:par>
                                <p:cTn id="19" presetID="5" presetClass="entr" presetSubtype="10" fill="hold"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animEffect transition="in" filter="checkerboard(across)">
                                      <p:cBhvr>
                                        <p:cTn id="21" dur="500"/>
                                        <p:tgtEl>
                                          <p:spTgt spid="3">
                                            <p:txEl>
                                              <p:pRg st="6" end="6"/>
                                            </p:txEl>
                                          </p:spTgt>
                                        </p:tgtEl>
                                      </p:cBhvr>
                                    </p:animEffect>
                                  </p:childTnLst>
                                </p:cTn>
                              </p:par>
                              <p:par>
                                <p:cTn id="22" presetID="5" presetClass="entr" presetSubtype="10" fill="hold" nodeType="withEffect">
                                  <p:stCondLst>
                                    <p:cond delay="0"/>
                                  </p:stCondLst>
                                  <p:childTnLst>
                                    <p:set>
                                      <p:cBhvr>
                                        <p:cTn id="23" dur="1" fill="hold">
                                          <p:stCondLst>
                                            <p:cond delay="0"/>
                                          </p:stCondLst>
                                        </p:cTn>
                                        <p:tgtEl>
                                          <p:spTgt spid="3">
                                            <p:txEl>
                                              <p:pRg st="7" end="7"/>
                                            </p:txEl>
                                          </p:spTgt>
                                        </p:tgtEl>
                                        <p:attrNameLst>
                                          <p:attrName>style.visibility</p:attrName>
                                        </p:attrNameLst>
                                      </p:cBhvr>
                                      <p:to>
                                        <p:strVal val="visible"/>
                                      </p:to>
                                    </p:set>
                                    <p:animEffect transition="in" filter="checkerboard(across)">
                                      <p:cBhvr>
                                        <p:cTn id="24"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Agreements / Conferences</a:t>
            </a:r>
            <a:endParaRPr lang="en-US" dirty="0"/>
          </a:p>
        </p:txBody>
      </p:sp>
      <p:sp>
        <p:nvSpPr>
          <p:cNvPr id="3" name="Content Placeholder 2"/>
          <p:cNvSpPr>
            <a:spLocks noGrp="1"/>
          </p:cNvSpPr>
          <p:nvPr>
            <p:ph idx="1"/>
          </p:nvPr>
        </p:nvSpPr>
        <p:spPr/>
        <p:txBody>
          <a:bodyPr/>
          <a:lstStyle/>
          <a:p>
            <a:r>
              <a:rPr lang="en-US" u="sng" dirty="0" smtClean="0"/>
              <a:t>Kyoto Protocol</a:t>
            </a:r>
          </a:p>
          <a:p>
            <a:pPr lvl="1"/>
            <a:r>
              <a:rPr lang="en-US" dirty="0" smtClean="0"/>
              <a:t>…to the United Nations Framework Convention on Climate Change (UNFCCC)</a:t>
            </a:r>
          </a:p>
          <a:p>
            <a:pPr lvl="1"/>
            <a:r>
              <a:rPr lang="en-US" dirty="0" smtClean="0"/>
              <a:t>Treaty that sets obligations on industrialized nations to reduce emissions of greenhouse gasses</a:t>
            </a:r>
          </a:p>
          <a:p>
            <a:pPr lvl="1"/>
            <a:r>
              <a:rPr lang="en-US" dirty="0" smtClean="0"/>
              <a:t>“The </a:t>
            </a:r>
            <a:r>
              <a:rPr lang="en-US" dirty="0"/>
              <a:t>UNFCCC is an environmental treaty with the goal of preventing "dangerous" anthropogenic (i.e., human-induced) interference of the climate system</a:t>
            </a:r>
            <a:r>
              <a:rPr lang="en-US" dirty="0" smtClean="0"/>
              <a:t>.”</a:t>
            </a:r>
          </a:p>
        </p:txBody>
      </p:sp>
    </p:spTree>
    <p:extLst>
      <p:ext uri="{BB962C8B-B14F-4D97-AF65-F5344CB8AC3E}">
        <p14:creationId xmlns:p14="http://schemas.microsoft.com/office/powerpoint/2010/main" val="404367762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checkerboard(across)">
                                      <p:cBhvr>
                                        <p:cTn id="7" dur="500"/>
                                        <p:tgtEl>
                                          <p:spTgt spid="3">
                                            <p:txEl>
                                              <p:pRg st="1" end="1"/>
                                            </p:txEl>
                                          </p:spTgt>
                                        </p:tgtEl>
                                      </p:cBhvr>
                                    </p:animEffect>
                                  </p:childTnLst>
                                </p:cTn>
                              </p:par>
                              <p:par>
                                <p:cTn id="8" presetID="5" presetClass="entr" presetSubtype="1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checkerboard(across)">
                                      <p:cBhvr>
                                        <p:cTn id="10" dur="500"/>
                                        <p:tgtEl>
                                          <p:spTgt spid="3">
                                            <p:txEl>
                                              <p:pRg st="2" end="2"/>
                                            </p:txEl>
                                          </p:spTgt>
                                        </p:tgtEl>
                                      </p:cBhvr>
                                    </p:animEffect>
                                  </p:childTnLst>
                                </p:cTn>
                              </p:par>
                              <p:par>
                                <p:cTn id="11" presetID="5" presetClass="entr" presetSubtype="1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checkerboard(across)">
                                      <p:cBhvr>
                                        <p:cTn id="13"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49275" y="419009"/>
            <a:ext cx="8042276" cy="5524592"/>
          </a:xfrm>
        </p:spPr>
        <p:txBody>
          <a:bodyPr/>
          <a:lstStyle/>
          <a:p>
            <a:r>
              <a:rPr lang="en-US" u="sng" dirty="0"/>
              <a:t>Ontario </a:t>
            </a:r>
            <a:r>
              <a:rPr lang="en-US" u="sng" dirty="0" smtClean="0"/>
              <a:t>Agreement</a:t>
            </a:r>
          </a:p>
          <a:p>
            <a:pPr lvl="1"/>
            <a:r>
              <a:rPr lang="en-US" dirty="0"/>
              <a:t>The Canada-Ontario Agreement Respecting the Great Lakes Basin Ecosystem is the federal-provincial agreement that supports the restoration and protection of the Great Lakes basin ecosystem. The Agreement outlines how the governments of Canada and Ontario will cooperate and coordinate their efforts to restore, protect and conserve the Great Lakes basin ecosystem</a:t>
            </a:r>
            <a:endParaRPr lang="en-US" dirty="0" smtClean="0"/>
          </a:p>
          <a:p>
            <a:endParaRPr lang="en-US" dirty="0"/>
          </a:p>
        </p:txBody>
      </p:sp>
    </p:spTree>
    <p:extLst>
      <p:ext uri="{BB962C8B-B14F-4D97-AF65-F5344CB8AC3E}">
        <p14:creationId xmlns:p14="http://schemas.microsoft.com/office/powerpoint/2010/main" val="129457783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normAutofit lnSpcReduction="10000"/>
          </a:bodyPr>
          <a:lstStyle/>
          <a:p>
            <a:r>
              <a:rPr lang="en-US" u="sng" dirty="0" smtClean="0"/>
              <a:t>Environmental mitigation </a:t>
            </a:r>
            <a:r>
              <a:rPr lang="en-US" dirty="0" smtClean="0"/>
              <a:t>–</a:t>
            </a:r>
          </a:p>
          <a:p>
            <a:pPr lvl="1"/>
            <a:r>
              <a:rPr lang="en-US" dirty="0" smtClean="0"/>
              <a:t>Terms used </a:t>
            </a:r>
            <a:r>
              <a:rPr lang="en-US" dirty="0"/>
              <a:t>to “describe projects or programs intended to offset known impacts to an existing historic or </a:t>
            </a:r>
            <a:r>
              <a:rPr lang="en-US" dirty="0">
                <a:hlinkClick r:id="rId2" tooltip="Natural resource"/>
              </a:rPr>
              <a:t>natural resource</a:t>
            </a:r>
            <a:r>
              <a:rPr lang="en-US" dirty="0"/>
              <a:t> such as a stream, wetland, endangered species, archeological site or historic structure. To "mitigate" means to make less harsh or hostile</a:t>
            </a:r>
            <a:r>
              <a:rPr lang="en-US" dirty="0" smtClean="0"/>
              <a:t>.”</a:t>
            </a:r>
          </a:p>
          <a:p>
            <a:pPr lvl="1"/>
            <a:r>
              <a:rPr lang="en-US" dirty="0" smtClean="0"/>
              <a:t>Environmental crediting / debit system:  you get a credit when you improve / preserve a resource and you get a debit when you damage one</a:t>
            </a:r>
          </a:p>
          <a:p>
            <a:pPr lvl="1"/>
            <a:r>
              <a:rPr lang="en-US" dirty="0" smtClean="0"/>
              <a:t>Buy credits to offset damage a building project may generate</a:t>
            </a:r>
          </a:p>
          <a:p>
            <a:endParaRPr lang="en-US" dirty="0"/>
          </a:p>
        </p:txBody>
      </p:sp>
    </p:spTree>
    <p:extLst>
      <p:ext uri="{BB962C8B-B14F-4D97-AF65-F5344CB8AC3E}">
        <p14:creationId xmlns:p14="http://schemas.microsoft.com/office/powerpoint/2010/main" val="202769174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checkerboard(across)">
                                      <p:cBhvr>
                                        <p:cTn id="7" dur="500"/>
                                        <p:tgtEl>
                                          <p:spTgt spid="3">
                                            <p:txEl>
                                              <p:pRg st="1" end="1"/>
                                            </p:txEl>
                                          </p:spTgt>
                                        </p:tgtEl>
                                      </p:cBhvr>
                                    </p:animEffect>
                                  </p:childTnLst>
                                </p:cTn>
                              </p:par>
                              <p:par>
                                <p:cTn id="8" presetID="5" presetClass="entr" presetSubtype="1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checkerboard(across)">
                                      <p:cBhvr>
                                        <p:cTn id="10" dur="500"/>
                                        <p:tgtEl>
                                          <p:spTgt spid="3">
                                            <p:txEl>
                                              <p:pRg st="2" end="2"/>
                                            </p:txEl>
                                          </p:spTgt>
                                        </p:tgtEl>
                                      </p:cBhvr>
                                    </p:animEffect>
                                  </p:childTnLst>
                                </p:cTn>
                              </p:par>
                              <p:par>
                                <p:cTn id="11" presetID="5" presetClass="entr" presetSubtype="1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checkerboard(across)">
                                      <p:cBhvr>
                                        <p:cTn id="13"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49275" y="59158"/>
            <a:ext cx="8042276" cy="4343400"/>
          </a:xfrm>
        </p:spPr>
        <p:txBody>
          <a:bodyPr/>
          <a:lstStyle/>
          <a:p>
            <a:r>
              <a:rPr lang="en-US" u="sng" dirty="0"/>
              <a:t>Brownfield</a:t>
            </a:r>
            <a:r>
              <a:rPr lang="en-US" dirty="0"/>
              <a:t> – </a:t>
            </a:r>
            <a:endParaRPr lang="en-US" dirty="0" smtClean="0"/>
          </a:p>
          <a:p>
            <a:pPr lvl="1"/>
            <a:r>
              <a:rPr lang="en-US" dirty="0" smtClean="0"/>
              <a:t>area </a:t>
            </a:r>
            <a:r>
              <a:rPr lang="en-US" dirty="0"/>
              <a:t>of dubious toxicity (high liability to future owners)</a:t>
            </a:r>
          </a:p>
          <a:p>
            <a:endParaRPr lang="en-US" dirty="0"/>
          </a:p>
        </p:txBody>
      </p:sp>
      <p:pic>
        <p:nvPicPr>
          <p:cNvPr id="4" name="Picture 3" descr="Screen Shot 2013-05-01 at 11.03.50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96654" y="901939"/>
            <a:ext cx="5947346" cy="5542264"/>
          </a:xfrm>
          <a:prstGeom prst="rect">
            <a:avLst/>
          </a:prstGeom>
        </p:spPr>
      </p:pic>
      <p:sp>
        <p:nvSpPr>
          <p:cNvPr id="5" name="TextBox 4"/>
          <p:cNvSpPr txBox="1"/>
          <p:nvPr/>
        </p:nvSpPr>
        <p:spPr>
          <a:xfrm>
            <a:off x="6220796" y="6488668"/>
            <a:ext cx="2056798" cy="369332"/>
          </a:xfrm>
          <a:prstGeom prst="rect">
            <a:avLst/>
          </a:prstGeom>
          <a:noFill/>
        </p:spPr>
        <p:txBody>
          <a:bodyPr wrap="none" rtlCol="0">
            <a:spAutoFit/>
          </a:bodyPr>
          <a:lstStyle/>
          <a:p>
            <a:r>
              <a:rPr lang="en-US" dirty="0" smtClean="0"/>
              <a:t>From </a:t>
            </a:r>
            <a:r>
              <a:rPr lang="en-US" dirty="0" err="1" smtClean="0"/>
              <a:t>wikipedia</a:t>
            </a:r>
            <a:r>
              <a:rPr lang="en-US" dirty="0" smtClean="0"/>
              <a:t>…</a:t>
            </a:r>
            <a:endParaRPr lang="en-US" dirty="0"/>
          </a:p>
        </p:txBody>
      </p:sp>
    </p:spTree>
    <p:extLst>
      <p:ext uri="{BB962C8B-B14F-4D97-AF65-F5344CB8AC3E}">
        <p14:creationId xmlns:p14="http://schemas.microsoft.com/office/powerpoint/2010/main" val="817797217"/>
      </p:ext>
    </p:extLst>
  </p:cSld>
  <p:clrMapOvr>
    <a:masterClrMapping/>
  </p:clrMapOvr>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1476004475"/>
      </p:ext>
    </p:extLst>
  </p:cSld>
  <p:clrMapOvr>
    <a:masterClrMapping/>
  </p:clrMapOvr>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2380" y="142688"/>
            <a:ext cx="4516851" cy="1198589"/>
          </a:xfrm>
        </p:spPr>
        <p:txBody>
          <a:bodyPr/>
          <a:lstStyle/>
          <a:p>
            <a:r>
              <a:rPr lang="en-US" dirty="0"/>
              <a:t>Energy Sources</a:t>
            </a:r>
            <a:br>
              <a:rPr lang="en-US" dirty="0"/>
            </a:br>
            <a:endParaRPr lang="en-US" dirty="0"/>
          </a:p>
        </p:txBody>
      </p:sp>
      <p:sp>
        <p:nvSpPr>
          <p:cNvPr id="3" name="Content Placeholder 2"/>
          <p:cNvSpPr>
            <a:spLocks noGrp="1"/>
          </p:cNvSpPr>
          <p:nvPr>
            <p:ph idx="1"/>
          </p:nvPr>
        </p:nvSpPr>
        <p:spPr>
          <a:xfrm>
            <a:off x="0" y="627833"/>
            <a:ext cx="8348948" cy="5030390"/>
          </a:xfrm>
        </p:spPr>
        <p:txBody>
          <a:bodyPr>
            <a:normAutofit fontScale="92500" lnSpcReduction="20000"/>
          </a:bodyPr>
          <a:lstStyle/>
          <a:p>
            <a:r>
              <a:rPr lang="en-US" dirty="0" smtClean="0"/>
              <a:t>Fossil fuels (coal, oil, natural gas)</a:t>
            </a:r>
          </a:p>
          <a:p>
            <a:r>
              <a:rPr lang="en-US" dirty="0" smtClean="0"/>
              <a:t>Nuclear</a:t>
            </a:r>
          </a:p>
          <a:p>
            <a:r>
              <a:rPr lang="en-US" dirty="0" smtClean="0"/>
              <a:t>Hydroelectric</a:t>
            </a:r>
          </a:p>
          <a:p>
            <a:r>
              <a:rPr lang="en-US" dirty="0" smtClean="0"/>
              <a:t>Wind</a:t>
            </a:r>
          </a:p>
          <a:p>
            <a:r>
              <a:rPr lang="en-US" dirty="0" smtClean="0"/>
              <a:t>Solar</a:t>
            </a:r>
          </a:p>
          <a:p>
            <a:r>
              <a:rPr lang="en-US" dirty="0" smtClean="0"/>
              <a:t>Geothermal</a:t>
            </a:r>
          </a:p>
          <a:p>
            <a:r>
              <a:rPr lang="en-US" dirty="0" smtClean="0"/>
              <a:t>Wave</a:t>
            </a:r>
          </a:p>
          <a:p>
            <a:r>
              <a:rPr lang="en-US" dirty="0" smtClean="0"/>
              <a:t>Tidal</a:t>
            </a:r>
          </a:p>
          <a:p>
            <a:r>
              <a:rPr lang="en-US" dirty="0" smtClean="0"/>
              <a:t>Biomass / </a:t>
            </a:r>
            <a:br>
              <a:rPr lang="en-US" dirty="0" smtClean="0"/>
            </a:br>
            <a:r>
              <a:rPr lang="en-US" dirty="0" smtClean="0"/>
              <a:t>biofuels</a:t>
            </a:r>
            <a:endParaRPr lang="en-US" dirty="0"/>
          </a:p>
        </p:txBody>
      </p:sp>
      <p:pic>
        <p:nvPicPr>
          <p:cNvPr id="7" name="Picture 6"/>
          <p:cNvPicPr>
            <a:picLocks noChangeAspect="1"/>
          </p:cNvPicPr>
          <p:nvPr/>
        </p:nvPicPr>
        <p:blipFill>
          <a:blip r:embed="rId2"/>
          <a:stretch>
            <a:fillRect/>
          </a:stretch>
        </p:blipFill>
        <p:spPr>
          <a:xfrm>
            <a:off x="2489200" y="2959100"/>
            <a:ext cx="6654800" cy="3898900"/>
          </a:xfrm>
          <a:prstGeom prst="rect">
            <a:avLst/>
          </a:prstGeom>
        </p:spPr>
      </p:pic>
    </p:spTree>
    <p:extLst>
      <p:ext uri="{BB962C8B-B14F-4D97-AF65-F5344CB8AC3E}">
        <p14:creationId xmlns:p14="http://schemas.microsoft.com/office/powerpoint/2010/main" val="3247906739"/>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79126" y="1706927"/>
            <a:ext cx="3264874" cy="723459"/>
          </a:xfrm>
        </p:spPr>
        <p:txBody>
          <a:bodyPr/>
          <a:lstStyle/>
          <a:p>
            <a:r>
              <a:rPr lang="en-US" dirty="0"/>
              <a:t>4</a:t>
            </a:r>
            <a:r>
              <a:rPr lang="en-US" dirty="0" smtClean="0"/>
              <a:t>/30 ATB</a:t>
            </a:r>
            <a:endParaRPr lang="en-US" dirty="0"/>
          </a:p>
        </p:txBody>
      </p:sp>
      <p:sp>
        <p:nvSpPr>
          <p:cNvPr id="3" name="Content Placeholder 2"/>
          <p:cNvSpPr>
            <a:spLocks noGrp="1"/>
          </p:cNvSpPr>
          <p:nvPr>
            <p:ph idx="1"/>
          </p:nvPr>
        </p:nvSpPr>
        <p:spPr>
          <a:xfrm>
            <a:off x="-1" y="-1"/>
            <a:ext cx="7760447" cy="6397403"/>
          </a:xfrm>
        </p:spPr>
        <p:txBody>
          <a:bodyPr>
            <a:normAutofit/>
          </a:bodyPr>
          <a:lstStyle/>
          <a:p>
            <a:r>
              <a:rPr lang="en-US" dirty="0" smtClean="0"/>
              <a:t>This type of water pollution causes pipes to be encrusted and decreases the effectiveness of soap.</a:t>
            </a:r>
          </a:p>
          <a:p>
            <a:r>
              <a:rPr lang="en-US" dirty="0" smtClean="0"/>
              <a:t>A) </a:t>
            </a:r>
            <a:r>
              <a:rPr lang="en-US" dirty="0" err="1" smtClean="0"/>
              <a:t>Minimata</a:t>
            </a:r>
            <a:r>
              <a:rPr lang="en-US" dirty="0" smtClean="0"/>
              <a:t> disease</a:t>
            </a:r>
          </a:p>
          <a:p>
            <a:r>
              <a:rPr lang="en-US" dirty="0" smtClean="0"/>
              <a:t>B) Eutrophication</a:t>
            </a:r>
          </a:p>
          <a:p>
            <a:r>
              <a:rPr lang="en-US" dirty="0" smtClean="0"/>
              <a:t>C) Fecal coliforms</a:t>
            </a:r>
          </a:p>
          <a:p>
            <a:r>
              <a:rPr lang="en-US" dirty="0" smtClean="0"/>
              <a:t>D) Sediment</a:t>
            </a:r>
          </a:p>
          <a:p>
            <a:r>
              <a:rPr lang="en-US" dirty="0" smtClean="0"/>
              <a:t>E) Calcium ions</a:t>
            </a:r>
          </a:p>
          <a:p>
            <a:r>
              <a:rPr lang="en-US" dirty="0" smtClean="0"/>
              <a:t>Today:</a:t>
            </a:r>
          </a:p>
          <a:p>
            <a:pPr lvl="1"/>
            <a:r>
              <a:rPr lang="en-US" dirty="0" smtClean="0"/>
              <a:t>Go over the AP practice test</a:t>
            </a:r>
          </a:p>
          <a:p>
            <a:pPr lvl="1"/>
            <a:r>
              <a:rPr lang="en-US" dirty="0" smtClean="0"/>
              <a:t>Look at the short answers</a:t>
            </a:r>
            <a:endParaRPr lang="en-US" dirty="0"/>
          </a:p>
        </p:txBody>
      </p:sp>
    </p:spTree>
    <p:extLst>
      <p:ext uri="{BB962C8B-B14F-4D97-AF65-F5344CB8AC3E}">
        <p14:creationId xmlns:p14="http://schemas.microsoft.com/office/powerpoint/2010/main" val="2052600416"/>
      </p:ext>
    </p:extLst>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5" name="Picture 4"/>
          <p:cNvPicPr>
            <a:picLocks noChangeAspect="1"/>
          </p:cNvPicPr>
          <p:nvPr/>
        </p:nvPicPr>
        <p:blipFill>
          <a:blip r:embed="rId2"/>
          <a:stretch>
            <a:fillRect/>
          </a:stretch>
        </p:blipFill>
        <p:spPr>
          <a:xfrm>
            <a:off x="0" y="2531186"/>
            <a:ext cx="9144000" cy="4326814"/>
          </a:xfrm>
          <a:prstGeom prst="rect">
            <a:avLst/>
          </a:prstGeom>
        </p:spPr>
      </p:pic>
    </p:spTree>
    <p:extLst>
      <p:ext uri="{BB962C8B-B14F-4D97-AF65-F5344CB8AC3E}">
        <p14:creationId xmlns:p14="http://schemas.microsoft.com/office/powerpoint/2010/main" val="4146476553"/>
      </p:ext>
    </p:extLst>
  </p:cSld>
  <p:clrMapOvr>
    <a:masterClrMapping/>
  </p:clrMapOvr>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End</a:t>
            </a:r>
            <a:endParaRPr lang="en-US" dirty="0"/>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1399540880"/>
      </p:ext>
    </p:extLst>
  </p:cSld>
  <p:clrMapOvr>
    <a:masterClrMapping/>
  </p:clrMapOvr>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a:t>Montrose Chemical </a:t>
            </a:r>
            <a:r>
              <a:rPr lang="en-US" dirty="0">
                <a:hlinkClick r:id="rId2" tooltip="Superfund"/>
              </a:rPr>
              <a:t>Superfund</a:t>
            </a:r>
            <a:endParaRPr lang="en-US" dirty="0"/>
          </a:p>
        </p:txBody>
      </p:sp>
    </p:spTree>
    <p:extLst>
      <p:ext uri="{BB962C8B-B14F-4D97-AF65-F5344CB8AC3E}">
        <p14:creationId xmlns:p14="http://schemas.microsoft.com/office/powerpoint/2010/main" val="2436601476"/>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3839695891"/>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35463" y="5140827"/>
            <a:ext cx="2053963" cy="1336956"/>
          </a:xfrm>
        </p:spPr>
        <p:txBody>
          <a:bodyPr/>
          <a:lstStyle/>
          <a:p>
            <a:r>
              <a:rPr lang="en-US" dirty="0" smtClean="0"/>
              <a:t>5/1 ATB</a:t>
            </a:r>
            <a:endParaRPr lang="en-US" dirty="0"/>
          </a:p>
        </p:txBody>
      </p:sp>
      <p:sp>
        <p:nvSpPr>
          <p:cNvPr id="3" name="Content Placeholder 2"/>
          <p:cNvSpPr>
            <a:spLocks noGrp="1"/>
          </p:cNvSpPr>
          <p:nvPr>
            <p:ph idx="1"/>
          </p:nvPr>
        </p:nvSpPr>
        <p:spPr>
          <a:xfrm>
            <a:off x="-1" y="107575"/>
            <a:ext cx="8889427" cy="6587745"/>
          </a:xfrm>
        </p:spPr>
        <p:txBody>
          <a:bodyPr>
            <a:normAutofit/>
          </a:bodyPr>
          <a:lstStyle/>
          <a:p>
            <a:r>
              <a:rPr lang="en-US" dirty="0" smtClean="0"/>
              <a:t>Which of the following factors accompanies urbanization?</a:t>
            </a:r>
          </a:p>
          <a:p>
            <a:pPr lvl="1"/>
            <a:r>
              <a:rPr lang="en-US" dirty="0" smtClean="0"/>
              <a:t>A) increased price of property in rural areas</a:t>
            </a:r>
          </a:p>
          <a:p>
            <a:pPr lvl="1"/>
            <a:r>
              <a:rPr lang="en-US" dirty="0" smtClean="0"/>
              <a:t>B) increased standard of living in rural areas</a:t>
            </a:r>
          </a:p>
          <a:p>
            <a:pPr lvl="1"/>
            <a:r>
              <a:rPr lang="en-US" dirty="0" smtClean="0"/>
              <a:t>C) increased specialization of jobs in urban areas</a:t>
            </a:r>
          </a:p>
          <a:p>
            <a:pPr lvl="1"/>
            <a:r>
              <a:rPr lang="en-US" dirty="0" smtClean="0"/>
              <a:t>D) Decreased crime in urban areas</a:t>
            </a:r>
          </a:p>
          <a:p>
            <a:pPr lvl="1"/>
            <a:r>
              <a:rPr lang="en-US" dirty="0" smtClean="0"/>
              <a:t>E) Decreased amount of energy used per capita</a:t>
            </a:r>
          </a:p>
          <a:p>
            <a:endParaRPr lang="en-US" dirty="0" smtClean="0"/>
          </a:p>
          <a:p>
            <a:r>
              <a:rPr lang="en-US" dirty="0" smtClean="0"/>
              <a:t>Don’t forget – meeting at </a:t>
            </a:r>
            <a:r>
              <a:rPr lang="en-US" dirty="0" err="1" smtClean="0"/>
              <a:t>DeRenzis</a:t>
            </a:r>
            <a:r>
              <a:rPr lang="en-US" dirty="0" smtClean="0"/>
              <a:t> Thursday</a:t>
            </a:r>
          </a:p>
          <a:p>
            <a:pPr lvl="1"/>
            <a:r>
              <a:rPr lang="en-US" dirty="0" smtClean="0"/>
              <a:t>After we talk, some are going to Kettle Creek to “preview” some of the areas.</a:t>
            </a:r>
            <a:endParaRPr lang="en-US" dirty="0"/>
          </a:p>
          <a:p>
            <a:r>
              <a:rPr lang="en-US" dirty="0" smtClean="0"/>
              <a:t>Fish and Game commission guy?</a:t>
            </a:r>
          </a:p>
          <a:p>
            <a:r>
              <a:rPr lang="en-US" dirty="0" smtClean="0"/>
              <a:t>Non-</a:t>
            </a:r>
            <a:r>
              <a:rPr lang="en-US" dirty="0" err="1" smtClean="0"/>
              <a:t>APers</a:t>
            </a:r>
            <a:r>
              <a:rPr lang="en-US" dirty="0" smtClean="0"/>
              <a:t> </a:t>
            </a:r>
            <a:r>
              <a:rPr lang="en-US" dirty="0" smtClean="0">
                <a:sym typeface="Wingdings"/>
              </a:rPr>
              <a:t> </a:t>
            </a:r>
            <a:r>
              <a:rPr lang="en-US" dirty="0" smtClean="0"/>
              <a:t>Turn in 10 article questions</a:t>
            </a:r>
            <a:endParaRPr lang="en-US" dirty="0"/>
          </a:p>
        </p:txBody>
      </p:sp>
    </p:spTree>
    <p:extLst>
      <p:ext uri="{BB962C8B-B14F-4D97-AF65-F5344CB8AC3E}">
        <p14:creationId xmlns:p14="http://schemas.microsoft.com/office/powerpoint/2010/main" val="1129665562"/>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Peak oil</a:t>
            </a:r>
            <a:endParaRPr lang="en-US" dirty="0"/>
          </a:p>
        </p:txBody>
      </p:sp>
    </p:spTree>
    <p:extLst>
      <p:ext uri="{BB962C8B-B14F-4D97-AF65-F5344CB8AC3E}">
        <p14:creationId xmlns:p14="http://schemas.microsoft.com/office/powerpoint/2010/main" val="3161213855"/>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Acid Drainage</a:t>
            </a:r>
            <a:endParaRPr lang="en-US" dirty="0"/>
          </a:p>
        </p:txBody>
      </p:sp>
      <p:sp>
        <p:nvSpPr>
          <p:cNvPr id="3" name="Content Placeholder 2"/>
          <p:cNvSpPr>
            <a:spLocks noGrp="1"/>
          </p:cNvSpPr>
          <p:nvPr>
            <p:ph idx="1"/>
          </p:nvPr>
        </p:nvSpPr>
        <p:spPr/>
        <p:txBody>
          <a:bodyPr/>
          <a:lstStyle/>
          <a:p>
            <a:r>
              <a:rPr lang="en-US" dirty="0" smtClean="0"/>
              <a:t>Or Acid Mine Drainage</a:t>
            </a:r>
          </a:p>
          <a:p>
            <a:r>
              <a:rPr lang="en-US" dirty="0" smtClean="0"/>
              <a:t>As water fills up an old mine (or runs over newly exposed rock) and reacts with oxygen and sulfide minerals, sulfuric acid is produced.  </a:t>
            </a:r>
          </a:p>
          <a:p>
            <a:r>
              <a:rPr lang="en-US" dirty="0" smtClean="0"/>
              <a:t>This acidic water then also leaches metals from rocks it flows over, adding to the pollution (in high concentrations = organism death)</a:t>
            </a:r>
          </a:p>
          <a:p>
            <a:r>
              <a:rPr lang="en-US" dirty="0" smtClean="0"/>
              <a:t>Pyrite is a common example – (iron sulfide)</a:t>
            </a:r>
            <a:endParaRPr lang="en-US" dirty="0"/>
          </a:p>
        </p:txBody>
      </p:sp>
    </p:spTree>
    <p:extLst>
      <p:ext uri="{BB962C8B-B14F-4D97-AF65-F5344CB8AC3E}">
        <p14:creationId xmlns:p14="http://schemas.microsoft.com/office/powerpoint/2010/main" val="2977868960"/>
      </p:ext>
    </p:extLst>
  </p:cSld>
  <p:clrMapOvr>
    <a:masterClrMapping/>
  </p:clrMapOvr>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Breeze">
  <a:themeElements>
    <a:clrScheme name="Breeze">
      <a:dk1>
        <a:sysClr val="windowText" lastClr="000000"/>
      </a:dk1>
      <a:lt1>
        <a:sysClr val="window" lastClr="FFFFFF"/>
      </a:lt1>
      <a:dk2>
        <a:srgbClr val="09213B"/>
      </a:dk2>
      <a:lt2>
        <a:srgbClr val="D5EDF4"/>
      </a:lt2>
      <a:accent1>
        <a:srgbClr val="2C7C9F"/>
      </a:accent1>
      <a:accent2>
        <a:srgbClr val="244A58"/>
      </a:accent2>
      <a:accent3>
        <a:srgbClr val="E2751D"/>
      </a:accent3>
      <a:accent4>
        <a:srgbClr val="FFB400"/>
      </a:accent4>
      <a:accent5>
        <a:srgbClr val="7EB606"/>
      </a:accent5>
      <a:accent6>
        <a:srgbClr val="C00000"/>
      </a:accent6>
      <a:hlink>
        <a:srgbClr val="7030A0"/>
      </a:hlink>
      <a:folHlink>
        <a:srgbClr val="00B0F0"/>
      </a:folHlink>
    </a:clrScheme>
    <a:fontScheme name="Breeze">
      <a:majorFont>
        <a:latin typeface="News Gothic MT"/>
        <a:ea typeface=""/>
        <a:cs typeface=""/>
        <a:font script="Jpan" typeface="ＭＳ Ｐゴシック"/>
        <a:font script="Hans" typeface="宋体"/>
        <a:font script="Hant" typeface="新細明體"/>
      </a:majorFont>
      <a:minorFont>
        <a:latin typeface="News Gothic MT"/>
        <a:ea typeface=""/>
        <a:cs typeface=""/>
        <a:font script="Jpan" typeface="ＭＳ Ｐゴシック"/>
        <a:font script="Hans" typeface="宋体"/>
        <a:font script="Hant" typeface="新細明體"/>
      </a:minorFont>
    </a:fontScheme>
    <a:fmtScheme name="Breeze">
      <a:fillStyleLst>
        <a:solidFill>
          <a:schemeClr val="phClr"/>
        </a:solidFill>
        <a:gradFill rotWithShape="1">
          <a:gsLst>
            <a:gs pos="31000">
              <a:schemeClr val="phClr">
                <a:tint val="100000"/>
                <a:shade val="100000"/>
                <a:satMod val="120000"/>
              </a:schemeClr>
            </a:gs>
            <a:gs pos="100000">
              <a:schemeClr val="phClr">
                <a:tint val="50000"/>
                <a:satMod val="150000"/>
              </a:schemeClr>
            </a:gs>
          </a:gsLst>
          <a:lin ang="5400000" scaled="1"/>
        </a:gradFill>
        <a:gradFill rotWithShape="1">
          <a:gsLst>
            <a:gs pos="0">
              <a:schemeClr val="phClr">
                <a:shade val="100000"/>
                <a:satMod val="120000"/>
              </a:schemeClr>
            </a:gs>
            <a:gs pos="69000">
              <a:schemeClr val="phClr">
                <a:tint val="80000"/>
                <a:shade val="100000"/>
                <a:satMod val="150000"/>
              </a:schemeClr>
            </a:gs>
            <a:gs pos="100000">
              <a:schemeClr val="phClr">
                <a:tint val="50000"/>
                <a:shade val="100000"/>
                <a:satMod val="150000"/>
              </a:schemeClr>
            </a:gs>
          </a:gsLst>
          <a:path path="circle">
            <a:fillToRect l="100000" t="100000" r="100000" b="100000"/>
          </a:path>
        </a:gradFill>
      </a:fillStyleLst>
      <a:lnStyleLst>
        <a:ln w="12700" cap="flat" cmpd="sng" algn="ctr">
          <a:solidFill>
            <a:schemeClr val="phClr">
              <a:shade val="95000"/>
              <a:satMod val="105000"/>
            </a:schemeClr>
          </a:solidFill>
          <a:prstDash val="solid"/>
        </a:ln>
        <a:ln w="25400" cap="flat" cmpd="dbl" algn="ctr">
          <a:solidFill>
            <a:schemeClr val="phClr"/>
          </a:solidFill>
          <a:prstDash val="solid"/>
        </a:ln>
        <a:ln w="31750" cap="flat" cmpd="dbl" algn="ctr">
          <a:solidFill>
            <a:schemeClr val="phClr"/>
          </a:solidFill>
          <a:prstDash val="solid"/>
        </a:ln>
      </a:lnStyleLst>
      <a:effectStyleLst>
        <a:effectStyle>
          <a:effectLst/>
        </a:effectStyle>
        <a:effectStyle>
          <a:effectLst>
            <a:outerShdw blurRad="63500" dist="25400" dir="5400000" sx="101000" sy="101000" rotWithShape="0">
              <a:srgbClr val="000000">
                <a:alpha val="40000"/>
              </a:srgbClr>
            </a:outerShdw>
          </a:effectLst>
        </a:effectStyle>
        <a:effectStyle>
          <a:effectLst>
            <a:innerShdw blurRad="127000" dist="25400" dir="13500000">
              <a:srgbClr val="C0C0C0">
                <a:alpha val="75000"/>
              </a:srgbClr>
            </a:innerShdw>
            <a:outerShdw blurRad="88900" dist="25400" dir="5400000" sx="102000" sy="102000" algn="ctr" rotWithShape="0">
              <a:srgbClr val="C0C0C0">
                <a:alpha val="40000"/>
              </a:srgbClr>
            </a:outerShdw>
          </a:effectLst>
          <a:scene3d>
            <a:camera prst="perspectiveLeft" fov="300000"/>
            <a:lightRig rig="soft" dir="l">
              <a:rot lat="0" lon="0" rev="4200000"/>
            </a:lightRig>
          </a:scene3d>
          <a:sp3d extrusionH="38100" prstMaterial="powder">
            <a:bevelT w="50800" h="88900" prst="convex"/>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blipFill rotWithShape="1">
          <a:blip xmlns:r="http://schemas.openxmlformats.org/officeDocument/2006/relationships" r:embed="rId1">
            <a:duotone>
              <a:schemeClr val="phClr">
                <a:shade val="40000"/>
                <a:satMod val="400000"/>
              </a:schemeClr>
              <a:schemeClr val="phClr">
                <a:tint val="10000"/>
                <a:satMod val="200000"/>
              </a:schemeClr>
            </a:duotone>
          </a:blip>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Breeze.thmx</Template>
  <TotalTime>6536</TotalTime>
  <Words>2365</Words>
  <Application>Microsoft Macintosh PowerPoint</Application>
  <PresentationFormat>On-screen Show (4:3)</PresentationFormat>
  <Paragraphs>235</Paragraphs>
  <Slides>52</Slides>
  <Notes>0</Notes>
  <HiddenSlides>0</HiddenSlides>
  <MMClips>0</MMClips>
  <ScaleCrop>false</ScaleCrop>
  <HeadingPairs>
    <vt:vector size="4" baseType="variant">
      <vt:variant>
        <vt:lpstr>Theme</vt:lpstr>
      </vt:variant>
      <vt:variant>
        <vt:i4>1</vt:i4>
      </vt:variant>
      <vt:variant>
        <vt:lpstr>Slide Titles</vt:lpstr>
      </vt:variant>
      <vt:variant>
        <vt:i4>52</vt:i4>
      </vt:variant>
    </vt:vector>
  </HeadingPairs>
  <TitlesOfParts>
    <vt:vector size="53" baseType="lpstr">
      <vt:lpstr>Breeze</vt:lpstr>
      <vt:lpstr>AP Test Review</vt:lpstr>
      <vt:lpstr>2012</vt:lpstr>
      <vt:lpstr>PowerPoint Presentation</vt:lpstr>
      <vt:lpstr>PowerPoint Presentation</vt:lpstr>
      <vt:lpstr>4/30 ATB</vt:lpstr>
      <vt:lpstr>PowerPoint Presentation</vt:lpstr>
      <vt:lpstr>5/1 ATB</vt:lpstr>
      <vt:lpstr>PowerPoint Presentation</vt:lpstr>
      <vt:lpstr>Acid Drainage</vt:lpstr>
      <vt:lpstr>PowerPoint Presentation</vt:lpstr>
      <vt:lpstr>PowerPoint Presentation</vt:lpstr>
      <vt:lpstr>5/2 ATB</vt:lpstr>
      <vt:lpstr>PowerPoint Presentation</vt:lpstr>
      <vt:lpstr>The catalytic converter: green technology</vt:lpstr>
      <vt:lpstr>PowerPoint Presentation</vt:lpstr>
      <vt:lpstr>Even a banana split has ties to the environment</vt:lpstr>
      <vt:lpstr>PowerPoint Presentation</vt:lpstr>
      <vt:lpstr>Population Doubling Time Estimate</vt:lpstr>
      <vt:lpstr>Population Doubling Time Estimate</vt:lpstr>
      <vt:lpstr>PowerPoint Presentation</vt:lpstr>
      <vt:lpstr>Environmental Disasters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Solar output and ocean absorption influence climate </vt:lpstr>
      <vt:lpstr>Ocean circulation and ENSO influence climate</vt:lpstr>
      <vt:lpstr>El Niño</vt:lpstr>
      <vt:lpstr>PowerPoint Presentation</vt:lpstr>
      <vt:lpstr>La Niña events</vt:lpstr>
      <vt:lpstr>Thermohaline circulation</vt:lpstr>
      <vt:lpstr>NADW is vulnerable</vt:lpstr>
      <vt:lpstr>PowerPoint Presentation</vt:lpstr>
      <vt:lpstr>CITES</vt:lpstr>
      <vt:lpstr>Laws and Acts</vt:lpstr>
      <vt:lpstr>PowerPoint Presentation</vt:lpstr>
      <vt:lpstr>PowerPoint Presentation</vt:lpstr>
      <vt:lpstr>PowerPoint Presentation</vt:lpstr>
      <vt:lpstr>Agreements / Conferences</vt:lpstr>
      <vt:lpstr>PowerPoint Presentation</vt:lpstr>
      <vt:lpstr>PowerPoint Presentation</vt:lpstr>
      <vt:lpstr>PowerPoint Presentation</vt:lpstr>
      <vt:lpstr>PowerPoint Presentation</vt:lpstr>
      <vt:lpstr>Energy Sources </vt:lpstr>
      <vt:lpstr>PowerPoint Presentation</vt:lpstr>
      <vt:lpstr>The End</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 Test Review</dc:title>
  <dc:creator>dhakim</dc:creator>
  <cp:lastModifiedBy>dhakim</cp:lastModifiedBy>
  <cp:revision>63</cp:revision>
  <dcterms:created xsi:type="dcterms:W3CDTF">2012-04-25T16:32:11Z</dcterms:created>
  <dcterms:modified xsi:type="dcterms:W3CDTF">2013-05-02T14:27:01Z</dcterms:modified>
</cp:coreProperties>
</file>